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5"/>
  </p:notesMasterIdLst>
  <p:handoutMasterIdLst>
    <p:handoutMasterId r:id="rId16"/>
  </p:handoutMasterIdLst>
  <p:sldIdLst>
    <p:sldId id="256" r:id="rId5"/>
    <p:sldId id="259" r:id="rId6"/>
    <p:sldId id="355" r:id="rId7"/>
    <p:sldId id="353" r:id="rId8"/>
    <p:sldId id="354" r:id="rId9"/>
    <p:sldId id="347" r:id="rId10"/>
    <p:sldId id="344" r:id="rId11"/>
    <p:sldId id="352" r:id="rId12"/>
    <p:sldId id="342" r:id="rId13"/>
    <p:sldId id="349" r:id="rId14"/>
  </p:sldIdLst>
  <p:sldSz cx="12192000" cy="6858000"/>
  <p:notesSz cx="6858000" cy="9144000"/>
  <p:embeddedFontLst>
    <p:embeddedFont>
      <p:font typeface="Palatino" panose="020B0604020202020204"/>
      <p:regular r:id="rId17"/>
      <p:bold r:id="rId18"/>
      <p:italic r:id="rId19"/>
      <p:boldItalic r:id="rId20"/>
    </p:embeddedFont>
    <p:embeddedFont>
      <p:font typeface="Sofia Pro Medium" panose="020B060402020202020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5B"/>
    <a:srgbClr val="FFFFFE"/>
    <a:srgbClr val="0071CE"/>
    <a:srgbClr val="97CAEB"/>
    <a:srgbClr val="00AFF0"/>
    <a:srgbClr val="FFFFFF"/>
    <a:srgbClr val="770520"/>
    <a:srgbClr val="FFFFFD"/>
    <a:srgbClr val="FFFFFC"/>
    <a:srgbClr val="FF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A42C85-5447-1F08-A6D1-06035940A9DB}" v="717" dt="2024-12-10T17:16:34.297"/>
    <p1510:client id="{2EC85D81-D437-13F8-9A7D-86C49BA1B569}" v="307" dt="2024-12-10T16:08:50.696"/>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1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03119-82E0-4717-BF73-EF80AF83B122}" type="datetimeFigureOut">
              <a:rPr lang="en-US" smtClean="0">
                <a:latin typeface="Arial" panose="020B0604020202020204" pitchFamily="34" charset="0"/>
              </a:rPr>
              <a:t>12/14/2024</a:t>
            </a:fld>
            <a:endParaRPr lang="en-US">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33884-AF59-4CE4-B09D-5EAB2461B288}"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205517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1C59B5D5-07A3-2C4B-A7D7-CE2EDA7026DB}" type="datetimeFigureOut">
              <a:rPr lang="en-US" smtClean="0"/>
              <a:pPr/>
              <a:t>12/14/2024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5AA627A4-B847-F849-A037-54AD8A4E87D0}" type="slidenum">
              <a:rPr lang="en-US" smtClean="0"/>
              <a:pPr/>
              <a:t>‹#›</a:t>
            </a:fld>
            <a:endParaRPr lang="en-US"/>
          </a:p>
        </p:txBody>
      </p:sp>
    </p:spTree>
    <p:extLst>
      <p:ext uri="{BB962C8B-B14F-4D97-AF65-F5344CB8AC3E}">
        <p14:creationId xmlns:p14="http://schemas.microsoft.com/office/powerpoint/2010/main" val="224810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Visual and verbal presentation align perfectly to elegantly and convincingly walk the audience through the use case selection process, how the use cases were prioritized based on criteria like feasibility, resource requirements, timelines, risks, and/or other constraints and argue effectively why the final use case was selected. The reasoning is persuasive and well designed to also convince non-technical business stakeholders.</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5AA627A4-B847-F849-A037-54AD8A4E87D0}" type="slidenum">
              <a:rPr lang="en-US" smtClean="0"/>
              <a:pPr/>
              <a:t>4</a:t>
            </a:fld>
            <a:endParaRPr lang="en-US"/>
          </a:p>
        </p:txBody>
      </p:sp>
    </p:spTree>
    <p:extLst>
      <p:ext uri="{BB962C8B-B14F-4D97-AF65-F5344CB8AC3E}">
        <p14:creationId xmlns:p14="http://schemas.microsoft.com/office/powerpoint/2010/main" val="130691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High impact, feasible implementation, aligns with business objective</a:t>
            </a:r>
          </a:p>
        </p:txBody>
      </p:sp>
      <p:sp>
        <p:nvSpPr>
          <p:cNvPr id="4" name="Slide Number Placeholder 3"/>
          <p:cNvSpPr>
            <a:spLocks noGrp="1"/>
          </p:cNvSpPr>
          <p:nvPr>
            <p:ph type="sldNum" sz="quarter" idx="5"/>
          </p:nvPr>
        </p:nvSpPr>
        <p:spPr/>
        <p:txBody>
          <a:bodyPr/>
          <a:lstStyle/>
          <a:p>
            <a:fld id="{5AA627A4-B847-F849-A037-54AD8A4E87D0}" type="slidenum">
              <a:rPr lang="en-US" smtClean="0"/>
              <a:pPr/>
              <a:t>5</a:t>
            </a:fld>
            <a:endParaRPr lang="en-US"/>
          </a:p>
        </p:txBody>
      </p:sp>
    </p:spTree>
    <p:extLst>
      <p:ext uri="{BB962C8B-B14F-4D97-AF65-F5344CB8AC3E}">
        <p14:creationId xmlns:p14="http://schemas.microsoft.com/office/powerpoint/2010/main" val="25070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12/14/2024</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557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958935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759066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12/14/2024</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473953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5209573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12/14/2024</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9" r:id="rId3"/>
    <p:sldLayoutId id="2147483650" r:id="rId4"/>
    <p:sldLayoutId id="2147483662" r:id="rId5"/>
    <p:sldLayoutId id="2147483651" r:id="rId6"/>
    <p:sldLayoutId id="2147483665" r:id="rId7"/>
    <p:sldLayoutId id="2147483652" r:id="rId8"/>
    <p:sldLayoutId id="2147483661" r:id="rId9"/>
    <p:sldLayoutId id="2147483663" r:id="rId10"/>
    <p:sldLayoutId id="2147483654" r:id="rId11"/>
    <p:sldLayoutId id="2147483655" r:id="rId12"/>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3840" userDrawn="1">
          <p15:clr>
            <a:srgbClr val="F26B43"/>
          </p15:clr>
        </p15:guide>
        <p15:guide id="3" orient="horz" pos="936" userDrawn="1">
          <p15:clr>
            <a:srgbClr val="F26B43"/>
          </p15:clr>
        </p15:guide>
        <p15:guide id="4" orient="horz" pos="2160" userDrawn="1">
          <p15:clr>
            <a:srgbClr val="F26B43"/>
          </p15:clr>
        </p15:guide>
        <p15:guide id="5" orient="horz" pos="984" userDrawn="1">
          <p15:clr>
            <a:srgbClr val="F26B43"/>
          </p15:clr>
        </p15:guide>
        <p15:guide id="6" orient="horz" pos="3744" userDrawn="1">
          <p15:clr>
            <a:srgbClr val="F26B43"/>
          </p15:clr>
        </p15:guide>
        <p15:guide id="7" orient="horz" pos="1128" userDrawn="1">
          <p15:clr>
            <a:srgbClr val="F26B43"/>
          </p15:clr>
        </p15:guide>
        <p15:guide id="8" pos="7440" userDrawn="1">
          <p15:clr>
            <a:srgbClr val="F26B43"/>
          </p15:clr>
        </p15:guide>
        <p15:guide id="9" pos="2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21.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 Id="rId1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151843"/>
          </a:xfrm>
        </p:spPr>
        <p:txBody>
          <a:bodyPr/>
          <a:lstStyle/>
          <a:p>
            <a:r>
              <a:rPr lang="en-US" sz="5400">
                <a:latin typeface="Arial"/>
                <a:cs typeface="Arial"/>
              </a:rPr>
              <a:t>Delta Delays</a:t>
            </a:r>
            <a:endParaRPr lang="en-US"/>
          </a:p>
        </p:txBody>
      </p:sp>
      <p:sp>
        <p:nvSpPr>
          <p:cNvPr id="3" name="Subtitle 2"/>
          <p:cNvSpPr>
            <a:spLocks noGrp="1"/>
          </p:cNvSpPr>
          <p:nvPr>
            <p:ph type="subTitle" idx="1"/>
          </p:nvPr>
        </p:nvSpPr>
        <p:spPr/>
        <p:txBody>
          <a:bodyPr vert="horz" lIns="0" tIns="0" rIns="0" bIns="0" rtlCol="0" anchor="t">
            <a:noAutofit/>
          </a:bodyPr>
          <a:lstStyle/>
          <a:p>
            <a:r>
              <a:rPr lang="en-US" sz="1800" b="1">
                <a:effectLst/>
                <a:latin typeface="Arial"/>
                <a:cs typeface="Arial"/>
              </a:rPr>
              <a:t>MSA 8030 Communicating with Data </a:t>
            </a:r>
            <a:r>
              <a:rPr lang="en-US">
                <a:latin typeface="Arial"/>
                <a:cs typeface="Arial"/>
              </a:rPr>
              <a:t>– Team 5</a:t>
            </a:r>
            <a:endParaRPr lang="en-US">
              <a:cs typeface="Arial" panose="020B0604020202020204" pitchFamily="34" charset="0"/>
            </a:endParaRPr>
          </a:p>
          <a:p>
            <a:endParaRPr lang="en-US">
              <a:cs typeface="Arial"/>
            </a:endParaRPr>
          </a:p>
        </p:txBody>
      </p:sp>
      <p:sp>
        <p:nvSpPr>
          <p:cNvPr id="7" name="Text Placeholder 6"/>
          <p:cNvSpPr>
            <a:spLocks noGrp="1"/>
          </p:cNvSpPr>
          <p:nvPr>
            <p:ph type="body" sz="quarter" idx="13"/>
          </p:nvPr>
        </p:nvSpPr>
        <p:spPr/>
        <p:txBody>
          <a:bodyPr vert="horz" lIns="0" tIns="0" rIns="0" bIns="0" rtlCol="0" anchor="t">
            <a:noAutofit/>
          </a:bodyPr>
          <a:lstStyle/>
          <a:p>
            <a:r>
              <a:rPr lang="en-US" b="0">
                <a:latin typeface="Arial"/>
                <a:cs typeface="Arial"/>
              </a:rPr>
              <a:t>Tyler </a:t>
            </a:r>
            <a:r>
              <a:rPr lang="en-US" b="0" err="1">
                <a:latin typeface="Arial"/>
                <a:cs typeface="Arial"/>
              </a:rPr>
              <a:t>Trocchi</a:t>
            </a:r>
            <a:r>
              <a:rPr lang="en-US" b="0">
                <a:latin typeface="Arial"/>
                <a:cs typeface="Arial"/>
              </a:rPr>
              <a:t>, Jared Jones, &amp; Jasmine Weekes</a:t>
            </a:r>
          </a:p>
          <a:p>
            <a:r>
              <a:rPr lang="en-US" b="0">
                <a:latin typeface="Arial"/>
                <a:cs typeface="Arial"/>
              </a:rPr>
              <a:t>December 10, 2024</a:t>
            </a:r>
            <a:endParaRPr lang="en-US" b="0">
              <a:cs typeface="Arial"/>
            </a:endParaRPr>
          </a:p>
        </p:txBody>
      </p:sp>
    </p:spTree>
    <p:extLst>
      <p:ext uri="{BB962C8B-B14F-4D97-AF65-F5344CB8AC3E}">
        <p14:creationId xmlns:p14="http://schemas.microsoft.com/office/powerpoint/2010/main" val="294740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A6C60F-ECF0-7E49-7C64-8E4C2E10FF26}"/>
              </a:ext>
            </a:extLst>
          </p:cNvPr>
          <p:cNvSpPr>
            <a:spLocks noGrp="1"/>
          </p:cNvSpPr>
          <p:nvPr>
            <p:ph type="title"/>
          </p:nvPr>
        </p:nvSpPr>
        <p:spPr>
          <a:xfrm>
            <a:off x="4027618" y="2804901"/>
            <a:ext cx="4156364" cy="1479508"/>
          </a:xfrm>
        </p:spPr>
        <p:txBody>
          <a:bodyPr/>
          <a:lstStyle/>
          <a:p>
            <a:r>
              <a:rPr lang="en-US">
                <a:latin typeface="Arial"/>
                <a:cs typeface="Arial"/>
              </a:rPr>
              <a:t>Thank</a:t>
            </a:r>
            <a:br>
              <a:rPr lang="en-US">
                <a:latin typeface="Arial"/>
                <a:cs typeface="Arial"/>
              </a:rPr>
            </a:br>
            <a:r>
              <a:rPr lang="en-US">
                <a:latin typeface="Arial"/>
                <a:cs typeface="Arial"/>
              </a:rPr>
              <a:t>You</a:t>
            </a:r>
            <a:endParaRPr lang="en-US"/>
          </a:p>
        </p:txBody>
      </p:sp>
    </p:spTree>
    <p:extLst>
      <p:ext uri="{BB962C8B-B14F-4D97-AF65-F5344CB8AC3E}">
        <p14:creationId xmlns:p14="http://schemas.microsoft.com/office/powerpoint/2010/main" val="251796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latin typeface="Arial"/>
                <a:cs typeface="Arial"/>
              </a:rPr>
              <a:t>Meet the Team</a:t>
            </a:r>
            <a:endParaRPr lang="en-US"/>
          </a:p>
        </p:txBody>
      </p:sp>
      <p:grpSp>
        <p:nvGrpSpPr>
          <p:cNvPr id="31" name="Group 30">
            <a:extLst>
              <a:ext uri="{FF2B5EF4-FFF2-40B4-BE49-F238E27FC236}">
                <a16:creationId xmlns:a16="http://schemas.microsoft.com/office/drawing/2014/main" id="{EC2C8558-DA47-4ED1-AF8E-86B416FE6EA3}"/>
              </a:ext>
            </a:extLst>
          </p:cNvPr>
          <p:cNvGrpSpPr/>
          <p:nvPr/>
        </p:nvGrpSpPr>
        <p:grpSpPr>
          <a:xfrm>
            <a:off x="1869172" y="2447020"/>
            <a:ext cx="1828800" cy="2429780"/>
            <a:chOff x="1780032" y="2511552"/>
            <a:chExt cx="1828800" cy="2429780"/>
          </a:xfrm>
        </p:grpSpPr>
        <p:sp>
          <p:nvSpPr>
            <p:cNvPr id="32" name="Oval 31">
              <a:extLst>
                <a:ext uri="{FF2B5EF4-FFF2-40B4-BE49-F238E27FC236}">
                  <a16:creationId xmlns:a16="http://schemas.microsoft.com/office/drawing/2014/main" id="{B93D6386-7EA2-DC10-DFD5-FD6D359B5BD6}"/>
                </a:ext>
              </a:extLst>
            </p:cNvPr>
            <p:cNvSpPr/>
            <p:nvPr/>
          </p:nvSpPr>
          <p:spPr>
            <a:xfrm>
              <a:off x="1780032" y="2511552"/>
              <a:ext cx="1828800" cy="1828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Headshot</a:t>
              </a:r>
            </a:p>
          </p:txBody>
        </p:sp>
        <p:sp>
          <p:nvSpPr>
            <p:cNvPr id="33" name="TextBox 32">
              <a:extLst>
                <a:ext uri="{FF2B5EF4-FFF2-40B4-BE49-F238E27FC236}">
                  <a16:creationId xmlns:a16="http://schemas.microsoft.com/office/drawing/2014/main" id="{E6903938-9FA0-96DD-18F7-3B9F79235AFF}"/>
                </a:ext>
              </a:extLst>
            </p:cNvPr>
            <p:cNvSpPr txBox="1"/>
            <p:nvPr/>
          </p:nvSpPr>
          <p:spPr>
            <a:xfrm>
              <a:off x="1780032" y="4572000"/>
              <a:ext cx="1828800" cy="369332"/>
            </a:xfrm>
            <a:prstGeom prst="rect">
              <a:avLst/>
            </a:prstGeom>
            <a:noFill/>
          </p:spPr>
          <p:txBody>
            <a:bodyPr wrap="square" lIns="91440" tIns="45720" rIns="91440" bIns="45720" rtlCol="0" anchor="t">
              <a:spAutoFit/>
            </a:bodyPr>
            <a:lstStyle/>
            <a:p>
              <a:pPr algn="ctr"/>
              <a:r>
                <a:rPr lang="en-US" b="1">
                  <a:solidFill>
                    <a:schemeClr val="tx2"/>
                  </a:solidFill>
                  <a:latin typeface="Sofia Pro Medium"/>
                  <a:cs typeface="Sofia Pro Medium"/>
                </a:rPr>
                <a:t>Tyler </a:t>
              </a:r>
              <a:r>
                <a:rPr lang="en-US" b="1" err="1">
                  <a:solidFill>
                    <a:schemeClr val="tx2"/>
                  </a:solidFill>
                  <a:latin typeface="Sofia Pro Medium"/>
                  <a:cs typeface="Sofia Pro Medium"/>
                </a:rPr>
                <a:t>Trocchi</a:t>
              </a:r>
              <a:endParaRPr lang="en-US" b="1">
                <a:solidFill>
                  <a:schemeClr val="tx2"/>
                </a:solidFill>
                <a:cs typeface="Arial"/>
              </a:endParaRPr>
            </a:p>
          </p:txBody>
        </p:sp>
      </p:grpSp>
      <p:grpSp>
        <p:nvGrpSpPr>
          <p:cNvPr id="3" name="Group 2">
            <a:extLst>
              <a:ext uri="{FF2B5EF4-FFF2-40B4-BE49-F238E27FC236}">
                <a16:creationId xmlns:a16="http://schemas.microsoft.com/office/drawing/2014/main" id="{D4C32696-F5DC-3555-37A6-A2EEE8CC3E69}"/>
              </a:ext>
            </a:extLst>
          </p:cNvPr>
          <p:cNvGrpSpPr/>
          <p:nvPr/>
        </p:nvGrpSpPr>
        <p:grpSpPr>
          <a:xfrm>
            <a:off x="8481606" y="2439647"/>
            <a:ext cx="1977454" cy="2437153"/>
            <a:chOff x="8134027" y="2439647"/>
            <a:chExt cx="1977454" cy="2437153"/>
          </a:xfrm>
        </p:grpSpPr>
        <p:sp>
          <p:nvSpPr>
            <p:cNvPr id="24" name="TextBox 23">
              <a:extLst>
                <a:ext uri="{FF2B5EF4-FFF2-40B4-BE49-F238E27FC236}">
                  <a16:creationId xmlns:a16="http://schemas.microsoft.com/office/drawing/2014/main" id="{E38D445D-A329-5DA7-952A-ECEE82D89713}"/>
                </a:ext>
              </a:extLst>
            </p:cNvPr>
            <p:cNvSpPr txBox="1"/>
            <p:nvPr/>
          </p:nvSpPr>
          <p:spPr>
            <a:xfrm>
              <a:off x="8135629" y="4507468"/>
              <a:ext cx="1975852" cy="369332"/>
            </a:xfrm>
            <a:prstGeom prst="rect">
              <a:avLst/>
            </a:prstGeom>
            <a:noFill/>
          </p:spPr>
          <p:txBody>
            <a:bodyPr wrap="square" lIns="91440" tIns="45720" rIns="91440" bIns="45720" rtlCol="0" anchor="t">
              <a:spAutoFit/>
            </a:bodyPr>
            <a:lstStyle/>
            <a:p>
              <a:pPr algn="ctr"/>
              <a:r>
                <a:rPr lang="en-US" b="1">
                  <a:solidFill>
                    <a:schemeClr val="tx2"/>
                  </a:solidFill>
                  <a:latin typeface="Sofia Pro Medium"/>
                  <a:cs typeface="Sofia Pro Medium"/>
                </a:rPr>
                <a:t>Jasmine Weekes</a:t>
              </a:r>
              <a:endParaRPr lang="en-US" b="1">
                <a:solidFill>
                  <a:schemeClr val="tx2"/>
                </a:solidFill>
                <a:cs typeface="Arial"/>
              </a:endParaRPr>
            </a:p>
          </p:txBody>
        </p:sp>
        <p:pic>
          <p:nvPicPr>
            <p:cNvPr id="4" name="Picture 3" descr="A person with long braids smiling&#10;&#10;Description automatically generated">
              <a:extLst>
                <a:ext uri="{FF2B5EF4-FFF2-40B4-BE49-F238E27FC236}">
                  <a16:creationId xmlns:a16="http://schemas.microsoft.com/office/drawing/2014/main" id="{0166A0BF-C880-15B9-F54D-08D80CC51B18}"/>
                </a:ext>
              </a:extLst>
            </p:cNvPr>
            <p:cNvPicPr>
              <a:picLocks noChangeAspect="1"/>
            </p:cNvPicPr>
            <p:nvPr/>
          </p:nvPicPr>
          <p:blipFill>
            <a:blip r:embed="rId2"/>
            <a:srcRect t="2371" r="4734" b="29644"/>
            <a:stretch/>
          </p:blipFill>
          <p:spPr>
            <a:xfrm>
              <a:off x="8134027" y="2439647"/>
              <a:ext cx="1823263" cy="1871167"/>
            </a:xfrm>
            <a:prstGeom prst="flowChartConnector">
              <a:avLst/>
            </a:prstGeom>
          </p:spPr>
        </p:pic>
      </p:grpSp>
      <p:pic>
        <p:nvPicPr>
          <p:cNvPr id="2" name="Picture 1" descr="A close-up of a child&#10;&#10;Description automatically generated">
            <a:extLst>
              <a:ext uri="{FF2B5EF4-FFF2-40B4-BE49-F238E27FC236}">
                <a16:creationId xmlns:a16="http://schemas.microsoft.com/office/drawing/2014/main" id="{ABA237F0-CF94-05B5-BC79-A826B2400A82}"/>
              </a:ext>
            </a:extLst>
          </p:cNvPr>
          <p:cNvPicPr>
            <a:picLocks noChangeAspect="1"/>
          </p:cNvPicPr>
          <p:nvPr/>
        </p:nvPicPr>
        <p:blipFill>
          <a:blip r:embed="rId3"/>
          <a:stretch>
            <a:fillRect/>
          </a:stretch>
        </p:blipFill>
        <p:spPr>
          <a:xfrm>
            <a:off x="1858781" y="2439649"/>
            <a:ext cx="1847538" cy="1866275"/>
          </a:xfrm>
          <a:prstGeom prst="rect">
            <a:avLst/>
          </a:prstGeom>
        </p:spPr>
      </p:pic>
      <p:grpSp>
        <p:nvGrpSpPr>
          <p:cNvPr id="8" name="Group 7">
            <a:extLst>
              <a:ext uri="{FF2B5EF4-FFF2-40B4-BE49-F238E27FC236}">
                <a16:creationId xmlns:a16="http://schemas.microsoft.com/office/drawing/2014/main" id="{7A0C61B0-36DC-8F54-3698-487FC31C5218}"/>
              </a:ext>
            </a:extLst>
          </p:cNvPr>
          <p:cNvGrpSpPr/>
          <p:nvPr/>
        </p:nvGrpSpPr>
        <p:grpSpPr>
          <a:xfrm>
            <a:off x="5171171" y="2446033"/>
            <a:ext cx="1853345" cy="2430767"/>
            <a:chOff x="4997382" y="2446033"/>
            <a:chExt cx="1853345" cy="2430767"/>
          </a:xfrm>
        </p:grpSpPr>
        <p:sp>
          <p:nvSpPr>
            <p:cNvPr id="20" name="TextBox 19">
              <a:extLst>
                <a:ext uri="{FF2B5EF4-FFF2-40B4-BE49-F238E27FC236}">
                  <a16:creationId xmlns:a16="http://schemas.microsoft.com/office/drawing/2014/main" id="{A817000C-0F2F-3020-DF3F-C1D0459F2E4B}"/>
                </a:ext>
              </a:extLst>
            </p:cNvPr>
            <p:cNvSpPr txBox="1"/>
            <p:nvPr/>
          </p:nvSpPr>
          <p:spPr>
            <a:xfrm>
              <a:off x="5002401" y="4507468"/>
              <a:ext cx="1828800" cy="369332"/>
            </a:xfrm>
            <a:prstGeom prst="rect">
              <a:avLst/>
            </a:prstGeom>
            <a:noFill/>
          </p:spPr>
          <p:txBody>
            <a:bodyPr wrap="square" lIns="91440" tIns="45720" rIns="91440" bIns="45720" rtlCol="0" anchor="t">
              <a:spAutoFit/>
            </a:bodyPr>
            <a:lstStyle/>
            <a:p>
              <a:pPr algn="ctr"/>
              <a:r>
                <a:rPr lang="en-US" b="1">
                  <a:solidFill>
                    <a:schemeClr val="tx2"/>
                  </a:solidFill>
                  <a:latin typeface="Sofia Pro Medium"/>
                  <a:cs typeface="Sofia Pro Medium"/>
                </a:rPr>
                <a:t>Jared Jones</a:t>
              </a:r>
              <a:endParaRPr lang="en-US" b="1">
                <a:solidFill>
                  <a:schemeClr val="tx2"/>
                </a:solidFill>
                <a:cs typeface="Arial"/>
              </a:endParaRPr>
            </a:p>
          </p:txBody>
        </p:sp>
        <p:pic>
          <p:nvPicPr>
            <p:cNvPr id="7" name="Picture 6" descr="A person wearing glasses and a white shirt&#10;&#10;Description automatically generated">
              <a:extLst>
                <a:ext uri="{FF2B5EF4-FFF2-40B4-BE49-F238E27FC236}">
                  <a16:creationId xmlns:a16="http://schemas.microsoft.com/office/drawing/2014/main" id="{78D4E876-801C-7B61-470B-E3E09D8F923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8827" t="82" r="18904" b="382"/>
            <a:stretch/>
          </p:blipFill>
          <p:spPr>
            <a:xfrm>
              <a:off x="4997382" y="2446033"/>
              <a:ext cx="1853345" cy="1875263"/>
            </a:xfrm>
            <a:prstGeom prst="rect">
              <a:avLst/>
            </a:prstGeom>
          </p:spPr>
        </p:pic>
      </p:grpSp>
    </p:spTree>
    <p:extLst>
      <p:ext uri="{BB962C8B-B14F-4D97-AF65-F5344CB8AC3E}">
        <p14:creationId xmlns:p14="http://schemas.microsoft.com/office/powerpoint/2010/main" val="985696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a:xfrm>
            <a:off x="381000" y="859536"/>
            <a:ext cx="11430000" cy="498598"/>
          </a:xfrm>
        </p:spPr>
        <p:txBody>
          <a:bodyPr wrap="square" anchor="b">
            <a:normAutofit/>
          </a:bodyPr>
          <a:lstStyle/>
          <a:p>
            <a:r>
              <a:rPr lang="en-US"/>
              <a:t>Business Problem</a:t>
            </a:r>
          </a:p>
        </p:txBody>
      </p:sp>
      <p:sp>
        <p:nvSpPr>
          <p:cNvPr id="3" name="Content Placeholder 2">
            <a:extLst>
              <a:ext uri="{FF2B5EF4-FFF2-40B4-BE49-F238E27FC236}">
                <a16:creationId xmlns:a16="http://schemas.microsoft.com/office/drawing/2014/main" id="{9A62EE56-AC94-F9AE-ECF9-8797AE562AC9}"/>
              </a:ext>
            </a:extLst>
          </p:cNvPr>
          <p:cNvSpPr>
            <a:spLocks noGrp="1"/>
          </p:cNvSpPr>
          <p:nvPr>
            <p:ph sz="half" idx="1"/>
          </p:nvPr>
        </p:nvSpPr>
        <p:spPr>
          <a:xfrm>
            <a:off x="380999" y="1798730"/>
            <a:ext cx="5428129" cy="4144870"/>
          </a:xfrm>
        </p:spPr>
        <p:txBody>
          <a:bodyPr vert="horz" lIns="0" tIns="0" rIns="0" bIns="0" rtlCol="0" anchor="t">
            <a:normAutofit/>
          </a:bodyPr>
          <a:lstStyle/>
          <a:p>
            <a:pPr marL="342900" indent="-342900">
              <a:buFont typeface="Arial" panose="020B0604020202020204" pitchFamily="34" charset="0"/>
              <a:buChar char="•"/>
            </a:pPr>
            <a:r>
              <a:rPr lang="en-US">
                <a:solidFill>
                  <a:schemeClr val="tx2"/>
                </a:solidFill>
                <a:latin typeface="Arial"/>
                <a:cs typeface="Arial"/>
              </a:rPr>
              <a:t>Problem: </a:t>
            </a:r>
            <a:r>
              <a:rPr lang="en-US" b="0">
                <a:solidFill>
                  <a:schemeClr val="tx2"/>
                </a:solidFill>
                <a:latin typeface="Arial"/>
                <a:cs typeface="Arial"/>
              </a:rPr>
              <a:t>Our client, Delta Airlines, is looking to improve their operational efficiency by predicting flight departure times and analyzing delay/cancellation causes.</a:t>
            </a:r>
          </a:p>
          <a:p>
            <a:pPr marL="342900" indent="-342900">
              <a:buFont typeface="Arial,Sans-Serif" panose="020B0604020202020204" pitchFamily="34" charset="0"/>
              <a:buChar char="•"/>
            </a:pPr>
            <a:r>
              <a:rPr lang="en-US">
                <a:solidFill>
                  <a:schemeClr val="tx2"/>
                </a:solidFill>
                <a:latin typeface="Arial"/>
                <a:cs typeface="Arial"/>
              </a:rPr>
              <a:t>Why it matters: </a:t>
            </a:r>
            <a:r>
              <a:rPr lang="en-US" b="0">
                <a:solidFill>
                  <a:schemeClr val="tx2"/>
                </a:solidFill>
                <a:latin typeface="Arial"/>
                <a:cs typeface="Arial"/>
              </a:rPr>
              <a:t>Flight delays and cancellations cost the airline and customer alike.</a:t>
            </a:r>
          </a:p>
          <a:p>
            <a:pPr marL="575945" lvl="1" indent="-233045">
              <a:buFont typeface="Courier New" panose="020B0604020202020204" pitchFamily="34" charset="0"/>
              <a:buChar char="o"/>
            </a:pPr>
            <a:r>
              <a:rPr lang="en-US" b="0">
                <a:solidFill>
                  <a:schemeClr val="tx2"/>
                </a:solidFill>
                <a:latin typeface="Arial"/>
                <a:cs typeface="Arial"/>
              </a:rPr>
              <a:t>FAA/</a:t>
            </a:r>
            <a:r>
              <a:rPr lang="en-US" b="0" err="1">
                <a:solidFill>
                  <a:schemeClr val="tx2"/>
                </a:solidFill>
                <a:latin typeface="Arial"/>
                <a:cs typeface="Arial"/>
              </a:rPr>
              <a:t>Nextor</a:t>
            </a:r>
            <a:r>
              <a:rPr lang="en-US" b="0">
                <a:solidFill>
                  <a:schemeClr val="tx2"/>
                </a:solidFill>
                <a:latin typeface="Arial"/>
                <a:cs typeface="Arial"/>
              </a:rPr>
              <a:t> estimated the annual costs of delays in 2018 to be $33 billion.</a:t>
            </a:r>
          </a:p>
        </p:txBody>
      </p:sp>
      <p:pic>
        <p:nvPicPr>
          <p:cNvPr id="5" name="Picture 4" descr="A blue letter e on a black background&#10;&#10;Description automatically generated">
            <a:extLst>
              <a:ext uri="{FF2B5EF4-FFF2-40B4-BE49-F238E27FC236}">
                <a16:creationId xmlns:a16="http://schemas.microsoft.com/office/drawing/2014/main" id="{158DD864-58BF-FAC7-3B7F-3BA4A64928E7}"/>
              </a:ext>
            </a:extLst>
          </p:cNvPr>
          <p:cNvPicPr>
            <a:picLocks noChangeAspect="1"/>
          </p:cNvPicPr>
          <p:nvPr/>
        </p:nvPicPr>
        <p:blipFill>
          <a:blip r:embed="rId2"/>
          <a:stretch>
            <a:fillRect/>
          </a:stretch>
        </p:blipFill>
        <p:spPr>
          <a:xfrm>
            <a:off x="6559764" y="2089770"/>
            <a:ext cx="4802201" cy="759717"/>
          </a:xfrm>
          <a:prstGeom prst="rect">
            <a:avLst/>
          </a:prstGeom>
          <a:noFill/>
        </p:spPr>
      </p:pic>
      <p:pic>
        <p:nvPicPr>
          <p:cNvPr id="4" name="Picture 3" descr="A person looking at a flight board&#10;&#10;Description automatically generated">
            <a:extLst>
              <a:ext uri="{FF2B5EF4-FFF2-40B4-BE49-F238E27FC236}">
                <a16:creationId xmlns:a16="http://schemas.microsoft.com/office/drawing/2014/main" id="{0E5C28A2-E956-BD8B-7553-C9CE9B5A9925}"/>
              </a:ext>
            </a:extLst>
          </p:cNvPr>
          <p:cNvPicPr>
            <a:picLocks noChangeAspect="1"/>
          </p:cNvPicPr>
          <p:nvPr/>
        </p:nvPicPr>
        <p:blipFill>
          <a:blip r:embed="rId3"/>
          <a:stretch>
            <a:fillRect/>
          </a:stretch>
        </p:blipFill>
        <p:spPr>
          <a:xfrm>
            <a:off x="7072993" y="3309258"/>
            <a:ext cx="3951514" cy="2634342"/>
          </a:xfrm>
          <a:prstGeom prst="rect">
            <a:avLst/>
          </a:prstGeom>
        </p:spPr>
      </p:pic>
    </p:spTree>
    <p:extLst>
      <p:ext uri="{BB962C8B-B14F-4D97-AF65-F5344CB8AC3E}">
        <p14:creationId xmlns:p14="http://schemas.microsoft.com/office/powerpoint/2010/main" val="1861274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a:xfrm>
            <a:off x="625415" y="859536"/>
            <a:ext cx="11430000" cy="498598"/>
          </a:xfrm>
        </p:spPr>
        <p:txBody>
          <a:bodyPr wrap="square" anchor="b">
            <a:normAutofit/>
          </a:bodyPr>
          <a:lstStyle/>
          <a:p>
            <a:r>
              <a:rPr lang="en-US">
                <a:latin typeface="Arial"/>
                <a:cs typeface="Arial"/>
              </a:rPr>
              <a:t>Explored Use Cases</a:t>
            </a:r>
            <a:endParaRPr lang="en-US">
              <a:cs typeface="Arial"/>
            </a:endParaRPr>
          </a:p>
        </p:txBody>
      </p:sp>
      <p:graphicFrame>
        <p:nvGraphicFramePr>
          <p:cNvPr id="31" name="Table 30">
            <a:extLst>
              <a:ext uri="{FF2B5EF4-FFF2-40B4-BE49-F238E27FC236}">
                <a16:creationId xmlns:a16="http://schemas.microsoft.com/office/drawing/2014/main" id="{E9814A80-06BD-32A6-3C19-0202A93FF713}"/>
              </a:ext>
            </a:extLst>
          </p:cNvPr>
          <p:cNvGraphicFramePr>
            <a:graphicFrameLocks noGrp="1"/>
          </p:cNvGraphicFramePr>
          <p:nvPr/>
        </p:nvGraphicFramePr>
        <p:xfrm>
          <a:off x="631452" y="1714414"/>
          <a:ext cx="9487490" cy="4043818"/>
        </p:xfrm>
        <a:graphic>
          <a:graphicData uri="http://schemas.openxmlformats.org/drawingml/2006/table">
            <a:tbl>
              <a:tblPr firstRow="1" bandRow="1">
                <a:tableStyleId>{5C22544A-7EE6-4342-B048-85BDC9FD1C3A}</a:tableStyleId>
              </a:tblPr>
              <a:tblGrid>
                <a:gridCol w="1897498">
                  <a:extLst>
                    <a:ext uri="{9D8B030D-6E8A-4147-A177-3AD203B41FA5}">
                      <a16:colId xmlns:a16="http://schemas.microsoft.com/office/drawing/2014/main" val="3428308915"/>
                    </a:ext>
                  </a:extLst>
                </a:gridCol>
                <a:gridCol w="1897498">
                  <a:extLst>
                    <a:ext uri="{9D8B030D-6E8A-4147-A177-3AD203B41FA5}">
                      <a16:colId xmlns:a16="http://schemas.microsoft.com/office/drawing/2014/main" val="744271172"/>
                    </a:ext>
                  </a:extLst>
                </a:gridCol>
                <a:gridCol w="1897498">
                  <a:extLst>
                    <a:ext uri="{9D8B030D-6E8A-4147-A177-3AD203B41FA5}">
                      <a16:colId xmlns:a16="http://schemas.microsoft.com/office/drawing/2014/main" val="1495563534"/>
                    </a:ext>
                  </a:extLst>
                </a:gridCol>
                <a:gridCol w="1897498">
                  <a:extLst>
                    <a:ext uri="{9D8B030D-6E8A-4147-A177-3AD203B41FA5}">
                      <a16:colId xmlns:a16="http://schemas.microsoft.com/office/drawing/2014/main" val="275206674"/>
                    </a:ext>
                  </a:extLst>
                </a:gridCol>
                <a:gridCol w="1897498">
                  <a:extLst>
                    <a:ext uri="{9D8B030D-6E8A-4147-A177-3AD203B41FA5}">
                      <a16:colId xmlns:a16="http://schemas.microsoft.com/office/drawing/2014/main" val="2191404317"/>
                    </a:ext>
                  </a:extLst>
                </a:gridCol>
              </a:tblGrid>
              <a:tr h="424319">
                <a:tc>
                  <a:txBody>
                    <a:bodyPr/>
                    <a:lstStyle/>
                    <a:p>
                      <a:pPr lvl="0" algn="ctr">
                        <a:buNone/>
                      </a:pPr>
                      <a:r>
                        <a:rPr lang="en-US"/>
                        <a:t>Use Case</a:t>
                      </a:r>
                    </a:p>
                  </a:txBody>
                  <a:tcPr anchor="ctr"/>
                </a:tc>
                <a:tc>
                  <a:txBody>
                    <a:bodyPr/>
                    <a:lstStyle/>
                    <a:p>
                      <a:pPr algn="ctr"/>
                      <a:r>
                        <a:rPr lang="en-US"/>
                        <a:t>Feasibility</a:t>
                      </a:r>
                    </a:p>
                  </a:txBody>
                  <a:tcPr anchor="ctr"/>
                </a:tc>
                <a:tc>
                  <a:txBody>
                    <a:bodyPr/>
                    <a:lstStyle/>
                    <a:p>
                      <a:pPr algn="ctr"/>
                      <a:r>
                        <a:rPr lang="en-US"/>
                        <a:t>Timeline</a:t>
                      </a:r>
                    </a:p>
                  </a:txBody>
                  <a:tcPr anchor="ctr"/>
                </a:tc>
                <a:tc>
                  <a:txBody>
                    <a:bodyPr/>
                    <a:lstStyle/>
                    <a:p>
                      <a:pPr algn="ctr"/>
                      <a:r>
                        <a:rPr lang="en-US"/>
                        <a:t>Resources</a:t>
                      </a:r>
                    </a:p>
                  </a:txBody>
                  <a:tcPr anchor="ctr"/>
                </a:tc>
                <a:tc>
                  <a:txBody>
                    <a:bodyPr/>
                    <a:lstStyle/>
                    <a:p>
                      <a:pPr lvl="0" algn="ctr">
                        <a:buNone/>
                      </a:pPr>
                      <a:r>
                        <a:rPr lang="en-US"/>
                        <a:t>Constraints</a:t>
                      </a:r>
                    </a:p>
                  </a:txBody>
                  <a:tcPr anchor="ctr"/>
                </a:tc>
                <a:extLst>
                  <a:ext uri="{0D108BD9-81ED-4DB2-BD59-A6C34878D82A}">
                    <a16:rowId xmlns:a16="http://schemas.microsoft.com/office/drawing/2014/main" val="1267530958"/>
                  </a:ext>
                </a:extLst>
              </a:tr>
              <a:tr h="849923">
                <a:tc>
                  <a:txBody>
                    <a:bodyPr/>
                    <a:lstStyle/>
                    <a:p>
                      <a:pPr lvl="0" algn="ctr">
                        <a:buNone/>
                      </a:pPr>
                      <a:r>
                        <a:rPr lang="en-US">
                          <a:solidFill>
                            <a:schemeClr val="tx1">
                              <a:lumMod val="49000"/>
                            </a:schemeClr>
                          </a:solidFill>
                        </a:rPr>
                        <a:t>Optimize Operations</a:t>
                      </a:r>
                    </a:p>
                  </a:txBody>
                  <a:tcPr anchor="ctr"/>
                </a:tc>
                <a:tc>
                  <a:txBody>
                    <a:bodyPr/>
                    <a:lstStyle/>
                    <a:p>
                      <a:endParaRPr lang="en-US"/>
                    </a:p>
                  </a:txBody>
                  <a:tcPr>
                    <a:solidFill>
                      <a:srgbClr val="00B050">
                        <a:alpha val="56000"/>
                      </a:srgbClr>
                    </a:solidFill>
                  </a:tcPr>
                </a:tc>
                <a:tc>
                  <a:txBody>
                    <a:bodyPr/>
                    <a:lstStyle/>
                    <a:p>
                      <a:endParaRPr lang="en-US"/>
                    </a:p>
                  </a:txBody>
                  <a:tcPr>
                    <a:solidFill>
                      <a:srgbClr val="00B050">
                        <a:alpha val="55000"/>
                      </a:srgbClr>
                    </a:solidFill>
                  </a:tcPr>
                </a:tc>
                <a:tc>
                  <a:txBody>
                    <a:bodyPr/>
                    <a:lstStyle/>
                    <a:p>
                      <a:endParaRPr lang="en-US"/>
                    </a:p>
                  </a:txBody>
                  <a:tcPr>
                    <a:solidFill>
                      <a:srgbClr val="00B050">
                        <a:alpha val="56000"/>
                      </a:srgbClr>
                    </a:solidFill>
                  </a:tcPr>
                </a:tc>
                <a:tc>
                  <a:txBody>
                    <a:bodyPr/>
                    <a:lstStyle/>
                    <a:p>
                      <a:endParaRPr lang="en-US"/>
                    </a:p>
                  </a:txBody>
                  <a:tcPr>
                    <a:solidFill>
                      <a:srgbClr val="E83F0C">
                        <a:alpha val="50000"/>
                      </a:srgbClr>
                    </a:solidFill>
                  </a:tcPr>
                </a:tc>
                <a:extLst>
                  <a:ext uri="{0D108BD9-81ED-4DB2-BD59-A6C34878D82A}">
                    <a16:rowId xmlns:a16="http://schemas.microsoft.com/office/drawing/2014/main" val="1820666824"/>
                  </a:ext>
                </a:extLst>
              </a:tr>
              <a:tr h="908538">
                <a:tc>
                  <a:txBody>
                    <a:bodyPr/>
                    <a:lstStyle/>
                    <a:p>
                      <a:pPr algn="ctr"/>
                      <a:r>
                        <a:rPr lang="en-US">
                          <a:solidFill>
                            <a:schemeClr val="tx1">
                              <a:lumMod val="49000"/>
                            </a:schemeClr>
                          </a:solidFill>
                        </a:rPr>
                        <a:t>Departure Forecasting</a:t>
                      </a:r>
                    </a:p>
                  </a:txBody>
                  <a:tcPr anchor="ctr"/>
                </a:tc>
                <a:tc>
                  <a:txBody>
                    <a:bodyPr/>
                    <a:lstStyle/>
                    <a:p>
                      <a:endParaRPr lang="en-US"/>
                    </a:p>
                  </a:txBody>
                  <a:tcPr>
                    <a:solidFill>
                      <a:srgbClr val="00B050">
                        <a:alpha val="52000"/>
                      </a:srgbClr>
                    </a:solidFill>
                  </a:tcPr>
                </a:tc>
                <a:tc>
                  <a:txBody>
                    <a:bodyPr/>
                    <a:lstStyle/>
                    <a:p>
                      <a:endParaRPr lang="en-US"/>
                    </a:p>
                  </a:txBody>
                  <a:tcPr>
                    <a:solidFill>
                      <a:srgbClr val="00B050">
                        <a:alpha val="55000"/>
                      </a:srgbClr>
                    </a:solidFill>
                  </a:tcPr>
                </a:tc>
                <a:tc>
                  <a:txBody>
                    <a:bodyPr/>
                    <a:lstStyle/>
                    <a:p>
                      <a:endParaRPr lang="en-US"/>
                    </a:p>
                  </a:txBody>
                  <a:tcPr>
                    <a:solidFill>
                      <a:srgbClr val="00B050">
                        <a:alpha val="56000"/>
                      </a:srgbClr>
                    </a:solidFill>
                  </a:tcPr>
                </a:tc>
                <a:tc>
                  <a:txBody>
                    <a:bodyPr/>
                    <a:lstStyle/>
                    <a:p>
                      <a:endParaRPr lang="en-US"/>
                    </a:p>
                  </a:txBody>
                  <a:tcPr>
                    <a:solidFill>
                      <a:srgbClr val="00B050">
                        <a:alpha val="56000"/>
                      </a:srgbClr>
                    </a:solidFill>
                  </a:tcPr>
                </a:tc>
                <a:extLst>
                  <a:ext uri="{0D108BD9-81ED-4DB2-BD59-A6C34878D82A}">
                    <a16:rowId xmlns:a16="http://schemas.microsoft.com/office/drawing/2014/main" val="4272513898"/>
                  </a:ext>
                </a:extLst>
              </a:tr>
              <a:tr h="937846">
                <a:tc>
                  <a:txBody>
                    <a:bodyPr/>
                    <a:lstStyle/>
                    <a:p>
                      <a:pPr algn="ctr"/>
                      <a:r>
                        <a:rPr lang="en-US">
                          <a:solidFill>
                            <a:schemeClr val="tx1">
                              <a:lumMod val="49000"/>
                            </a:schemeClr>
                          </a:solidFill>
                        </a:rPr>
                        <a:t>Cancellation Analysis</a:t>
                      </a:r>
                    </a:p>
                  </a:txBody>
                  <a:tcPr anchor="ctr"/>
                </a:tc>
                <a:tc>
                  <a:txBody>
                    <a:bodyPr/>
                    <a:lstStyle/>
                    <a:p>
                      <a:endParaRPr lang="en-US"/>
                    </a:p>
                  </a:txBody>
                  <a:tcPr>
                    <a:solidFill>
                      <a:srgbClr val="E83F0C">
                        <a:alpha val="50000"/>
                      </a:srgbClr>
                    </a:solidFill>
                  </a:tcPr>
                </a:tc>
                <a:tc>
                  <a:txBody>
                    <a:bodyPr/>
                    <a:lstStyle/>
                    <a:p>
                      <a:endParaRPr lang="en-US"/>
                    </a:p>
                  </a:txBody>
                  <a:tcPr>
                    <a:solidFill>
                      <a:srgbClr val="00B050">
                        <a:alpha val="55000"/>
                      </a:srgbClr>
                    </a:solidFill>
                  </a:tcPr>
                </a:tc>
                <a:tc>
                  <a:txBody>
                    <a:bodyPr/>
                    <a:lstStyle/>
                    <a:p>
                      <a:endParaRPr lang="en-US"/>
                    </a:p>
                  </a:txBody>
                  <a:tcPr>
                    <a:solidFill>
                      <a:srgbClr val="00B050">
                        <a:alpha val="56000"/>
                      </a:srgbClr>
                    </a:solidFill>
                  </a:tcPr>
                </a:tc>
                <a:tc>
                  <a:txBody>
                    <a:bodyPr/>
                    <a:lstStyle/>
                    <a:p>
                      <a:endParaRPr lang="en-US"/>
                    </a:p>
                  </a:txBody>
                  <a:tcPr>
                    <a:solidFill>
                      <a:srgbClr val="E83F0C">
                        <a:alpha val="50000"/>
                      </a:srgbClr>
                    </a:solidFill>
                  </a:tcPr>
                </a:tc>
                <a:extLst>
                  <a:ext uri="{0D108BD9-81ED-4DB2-BD59-A6C34878D82A}">
                    <a16:rowId xmlns:a16="http://schemas.microsoft.com/office/drawing/2014/main" val="3709021929"/>
                  </a:ext>
                </a:extLst>
              </a:tr>
              <a:tr h="923192">
                <a:tc>
                  <a:txBody>
                    <a:bodyPr/>
                    <a:lstStyle/>
                    <a:p>
                      <a:pPr algn="ctr"/>
                      <a:r>
                        <a:rPr lang="en-US">
                          <a:solidFill>
                            <a:schemeClr val="tx1">
                              <a:lumMod val="49000"/>
                            </a:schemeClr>
                          </a:solidFill>
                        </a:rPr>
                        <a:t>Customer Notification &amp; Rebooking</a:t>
                      </a:r>
                      <a:endParaRPr lang="en-US"/>
                    </a:p>
                  </a:txBody>
                  <a:tcPr anchor="ctr"/>
                </a:tc>
                <a:tc>
                  <a:txBody>
                    <a:bodyPr/>
                    <a:lstStyle/>
                    <a:p>
                      <a:endParaRPr lang="en-US"/>
                    </a:p>
                  </a:txBody>
                  <a:tcPr>
                    <a:solidFill>
                      <a:srgbClr val="EB3A05">
                        <a:alpha val="50000"/>
                      </a:srgbClr>
                    </a:solidFill>
                  </a:tcPr>
                </a:tc>
                <a:tc>
                  <a:txBody>
                    <a:bodyPr/>
                    <a:lstStyle/>
                    <a:p>
                      <a:endParaRPr lang="en-US"/>
                    </a:p>
                  </a:txBody>
                  <a:tcPr>
                    <a:solidFill>
                      <a:srgbClr val="E83F0C">
                        <a:alpha val="50000"/>
                      </a:srgbClr>
                    </a:solidFill>
                  </a:tcPr>
                </a:tc>
                <a:tc>
                  <a:txBody>
                    <a:bodyPr/>
                    <a:lstStyle/>
                    <a:p>
                      <a:endParaRPr lang="en-US"/>
                    </a:p>
                  </a:txBody>
                  <a:tcPr>
                    <a:solidFill>
                      <a:srgbClr val="E83F0C">
                        <a:alpha val="50000"/>
                      </a:srgbClr>
                    </a:solidFill>
                  </a:tcPr>
                </a:tc>
                <a:tc>
                  <a:txBody>
                    <a:bodyPr/>
                    <a:lstStyle/>
                    <a:p>
                      <a:endParaRPr lang="en-US"/>
                    </a:p>
                  </a:txBody>
                  <a:tcPr>
                    <a:solidFill>
                      <a:srgbClr val="E83F0C">
                        <a:alpha val="50000"/>
                      </a:srgbClr>
                    </a:solidFill>
                  </a:tcPr>
                </a:tc>
                <a:extLst>
                  <a:ext uri="{0D108BD9-81ED-4DB2-BD59-A6C34878D82A}">
                    <a16:rowId xmlns:a16="http://schemas.microsoft.com/office/drawing/2014/main" val="3933700994"/>
                  </a:ext>
                </a:extLst>
              </a:tr>
            </a:tbl>
          </a:graphicData>
        </a:graphic>
      </p:graphicFrame>
      <p:pic>
        <p:nvPicPr>
          <p:cNvPr id="51" name="Graphic 50" descr="Arrow Up with solid fill">
            <a:extLst>
              <a:ext uri="{FF2B5EF4-FFF2-40B4-BE49-F238E27FC236}">
                <a16:creationId xmlns:a16="http://schemas.microsoft.com/office/drawing/2014/main" id="{323278DE-BB3C-BC7E-3159-57ADECC722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30881" y="4986056"/>
            <a:ext cx="690283" cy="578226"/>
          </a:xfrm>
          <a:prstGeom prst="rect">
            <a:avLst/>
          </a:prstGeom>
        </p:spPr>
      </p:pic>
      <p:pic>
        <p:nvPicPr>
          <p:cNvPr id="52" name="Graphic 51" descr="Arrow Down with solid fill">
            <a:extLst>
              <a:ext uri="{FF2B5EF4-FFF2-40B4-BE49-F238E27FC236}">
                <a16:creationId xmlns:a16="http://schemas.microsoft.com/office/drawing/2014/main" id="{1D0BC40F-7614-6166-8BF2-DD2B206784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7298" y="3139888"/>
            <a:ext cx="611842" cy="578225"/>
          </a:xfrm>
          <a:prstGeom prst="rect">
            <a:avLst/>
          </a:prstGeom>
        </p:spPr>
      </p:pic>
      <p:pic>
        <p:nvPicPr>
          <p:cNvPr id="54" name="Graphic 53" descr="Arrow Up with solid fill">
            <a:extLst>
              <a:ext uri="{FF2B5EF4-FFF2-40B4-BE49-F238E27FC236}">
                <a16:creationId xmlns:a16="http://schemas.microsoft.com/office/drawing/2014/main" id="{2D18E8C7-3EBC-5247-BC43-4C43718A0A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8292" y="2285438"/>
            <a:ext cx="690283" cy="578226"/>
          </a:xfrm>
          <a:prstGeom prst="rect">
            <a:avLst/>
          </a:prstGeom>
        </p:spPr>
      </p:pic>
      <p:pic>
        <p:nvPicPr>
          <p:cNvPr id="55" name="Graphic 54" descr="Arrow Up with solid fill">
            <a:extLst>
              <a:ext uri="{FF2B5EF4-FFF2-40B4-BE49-F238E27FC236}">
                <a16:creationId xmlns:a16="http://schemas.microsoft.com/office/drawing/2014/main" id="{15958195-2617-AB61-7C3F-DB86CAA24D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8292" y="3137084"/>
            <a:ext cx="690283" cy="578226"/>
          </a:xfrm>
          <a:prstGeom prst="rect">
            <a:avLst/>
          </a:prstGeom>
        </p:spPr>
      </p:pic>
      <p:pic>
        <p:nvPicPr>
          <p:cNvPr id="56" name="Graphic 55" descr="Arrow Down with solid fill">
            <a:extLst>
              <a:ext uri="{FF2B5EF4-FFF2-40B4-BE49-F238E27FC236}">
                <a16:creationId xmlns:a16="http://schemas.microsoft.com/office/drawing/2014/main" id="{B32599FF-BC04-3E4D-4E91-0AF6E955ED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4710" y="4988857"/>
            <a:ext cx="611842" cy="578225"/>
          </a:xfrm>
          <a:prstGeom prst="rect">
            <a:avLst/>
          </a:prstGeom>
        </p:spPr>
      </p:pic>
      <p:pic>
        <p:nvPicPr>
          <p:cNvPr id="57" name="Graphic 56" descr="Arrow Down with solid fill">
            <a:extLst>
              <a:ext uri="{FF2B5EF4-FFF2-40B4-BE49-F238E27FC236}">
                <a16:creationId xmlns:a16="http://schemas.microsoft.com/office/drawing/2014/main" id="{A8AE0E67-97E2-FB23-0FF7-B52CF25EC0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4709" y="4025151"/>
            <a:ext cx="611842" cy="578225"/>
          </a:xfrm>
          <a:prstGeom prst="rect">
            <a:avLst/>
          </a:prstGeom>
        </p:spPr>
      </p:pic>
      <p:pic>
        <p:nvPicPr>
          <p:cNvPr id="58" name="Graphic 57" descr="Arrow Down with solid fill">
            <a:extLst>
              <a:ext uri="{FF2B5EF4-FFF2-40B4-BE49-F238E27FC236}">
                <a16:creationId xmlns:a16="http://schemas.microsoft.com/office/drawing/2014/main" id="{242AAB52-E081-8924-759D-99AB8B84D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7298" y="4025151"/>
            <a:ext cx="611842" cy="578225"/>
          </a:xfrm>
          <a:prstGeom prst="rect">
            <a:avLst/>
          </a:prstGeom>
        </p:spPr>
      </p:pic>
      <p:pic>
        <p:nvPicPr>
          <p:cNvPr id="59" name="Graphic 58" descr="Arrow Down with solid fill">
            <a:extLst>
              <a:ext uri="{FF2B5EF4-FFF2-40B4-BE49-F238E27FC236}">
                <a16:creationId xmlns:a16="http://schemas.microsoft.com/office/drawing/2014/main" id="{DDD14766-FDB5-5733-0A1B-5F99E67263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8503" y="2288239"/>
            <a:ext cx="611842" cy="578225"/>
          </a:xfrm>
          <a:prstGeom prst="rect">
            <a:avLst/>
          </a:prstGeom>
        </p:spPr>
      </p:pic>
      <p:pic>
        <p:nvPicPr>
          <p:cNvPr id="60" name="Graphic 59" descr="Arrow Up with solid fill">
            <a:extLst>
              <a:ext uri="{FF2B5EF4-FFF2-40B4-BE49-F238E27FC236}">
                <a16:creationId xmlns:a16="http://schemas.microsoft.com/office/drawing/2014/main" id="{2D980E33-31CE-C1AA-F1EC-FEEE2209C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3133" y="4986056"/>
            <a:ext cx="690283" cy="578226"/>
          </a:xfrm>
          <a:prstGeom prst="rect">
            <a:avLst/>
          </a:prstGeom>
        </p:spPr>
      </p:pic>
      <p:pic>
        <p:nvPicPr>
          <p:cNvPr id="61" name="Graphic 60" descr="Arrow Up with solid fill">
            <a:extLst>
              <a:ext uri="{FF2B5EF4-FFF2-40B4-BE49-F238E27FC236}">
                <a16:creationId xmlns:a16="http://schemas.microsoft.com/office/drawing/2014/main" id="{82CD810D-EB7A-0C07-4B61-1B4C3054D0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8292" y="4986055"/>
            <a:ext cx="690283" cy="578226"/>
          </a:xfrm>
          <a:prstGeom prst="rect">
            <a:avLst/>
          </a:prstGeom>
        </p:spPr>
      </p:pic>
      <p:pic>
        <p:nvPicPr>
          <p:cNvPr id="62" name="Graphic 61" descr="Arrow Down with solid fill">
            <a:extLst>
              <a:ext uri="{FF2B5EF4-FFF2-40B4-BE49-F238E27FC236}">
                <a16:creationId xmlns:a16="http://schemas.microsoft.com/office/drawing/2014/main" id="{ACC9C4FC-608F-F1F0-D975-429E1D9D6C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4709" y="4025150"/>
            <a:ext cx="611842" cy="578225"/>
          </a:xfrm>
          <a:prstGeom prst="rect">
            <a:avLst/>
          </a:prstGeom>
        </p:spPr>
      </p:pic>
      <p:pic>
        <p:nvPicPr>
          <p:cNvPr id="63" name="Graphic 62" descr="Arrow Down with solid fill">
            <a:extLst>
              <a:ext uri="{FF2B5EF4-FFF2-40B4-BE49-F238E27FC236}">
                <a16:creationId xmlns:a16="http://schemas.microsoft.com/office/drawing/2014/main" id="{570012B1-4E8F-0559-D2E7-617C0FE28A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1092" y="3151091"/>
            <a:ext cx="611842" cy="578225"/>
          </a:xfrm>
          <a:prstGeom prst="rect">
            <a:avLst/>
          </a:prstGeom>
        </p:spPr>
      </p:pic>
      <p:pic>
        <p:nvPicPr>
          <p:cNvPr id="64" name="Graphic 63" descr="Arrow Down with solid fill">
            <a:extLst>
              <a:ext uri="{FF2B5EF4-FFF2-40B4-BE49-F238E27FC236}">
                <a16:creationId xmlns:a16="http://schemas.microsoft.com/office/drawing/2014/main" id="{4FD79720-4B20-7149-8925-4807D874F8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4709" y="2288237"/>
            <a:ext cx="611842" cy="578225"/>
          </a:xfrm>
          <a:prstGeom prst="rect">
            <a:avLst/>
          </a:prstGeom>
        </p:spPr>
      </p:pic>
      <p:pic>
        <p:nvPicPr>
          <p:cNvPr id="65" name="Graphic 64" descr="Arrow Up with solid fill">
            <a:extLst>
              <a:ext uri="{FF2B5EF4-FFF2-40B4-BE49-F238E27FC236}">
                <a16:creationId xmlns:a16="http://schemas.microsoft.com/office/drawing/2014/main" id="{07D1A4F0-3121-AC28-5E42-65934BF4F6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07262" y="4123203"/>
            <a:ext cx="690283" cy="578226"/>
          </a:xfrm>
          <a:prstGeom prst="rect">
            <a:avLst/>
          </a:prstGeom>
        </p:spPr>
      </p:pic>
      <p:pic>
        <p:nvPicPr>
          <p:cNvPr id="66" name="Graphic 65" descr="Arrow Down with solid fill">
            <a:extLst>
              <a:ext uri="{FF2B5EF4-FFF2-40B4-BE49-F238E27FC236}">
                <a16:creationId xmlns:a16="http://schemas.microsoft.com/office/drawing/2014/main" id="{FAD29709-8EAB-D68F-A42F-9734BA5B58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43679" y="3151091"/>
            <a:ext cx="611842" cy="578225"/>
          </a:xfrm>
          <a:prstGeom prst="rect">
            <a:avLst/>
          </a:prstGeom>
        </p:spPr>
      </p:pic>
      <p:pic>
        <p:nvPicPr>
          <p:cNvPr id="69" name="Graphic 68" descr="Arrow Up with solid fill">
            <a:extLst>
              <a:ext uri="{FF2B5EF4-FFF2-40B4-BE49-F238E27FC236}">
                <a16:creationId xmlns:a16="http://schemas.microsoft.com/office/drawing/2014/main" id="{57975A4E-F64D-AB31-F8D1-B7D621FB8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07261" y="2285437"/>
            <a:ext cx="690283" cy="578226"/>
          </a:xfrm>
          <a:prstGeom prst="rect">
            <a:avLst/>
          </a:prstGeom>
        </p:spPr>
      </p:pic>
      <p:sp>
        <p:nvSpPr>
          <p:cNvPr id="3" name="Thought Bubble: Cloud 2">
            <a:extLst>
              <a:ext uri="{FF2B5EF4-FFF2-40B4-BE49-F238E27FC236}">
                <a16:creationId xmlns:a16="http://schemas.microsoft.com/office/drawing/2014/main" id="{C8BDCF3E-E3A3-2569-0492-A23D5EEBA0AD}"/>
              </a:ext>
            </a:extLst>
          </p:cNvPr>
          <p:cNvSpPr/>
          <p:nvPr/>
        </p:nvSpPr>
        <p:spPr>
          <a:xfrm rot="1020000">
            <a:off x="9772952" y="2189239"/>
            <a:ext cx="1536095" cy="1318380"/>
          </a:xfrm>
          <a:prstGeom prst="cloudCallout">
            <a:avLst/>
          </a:prstGeom>
          <a:solidFill>
            <a:srgbClr val="CBCE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AAF087-231F-D774-4CDB-F04738D7FF73}"/>
              </a:ext>
            </a:extLst>
          </p:cNvPr>
          <p:cNvSpPr txBox="1"/>
          <p:nvPr/>
        </p:nvSpPr>
        <p:spPr>
          <a:xfrm>
            <a:off x="9918095" y="2546050"/>
            <a:ext cx="1233714" cy="64633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atin typeface="Arial"/>
                <a:cs typeface="Arial"/>
              </a:rPr>
              <a:t>Meets 4/4 criteria!</a:t>
            </a:r>
            <a:endParaRPr lang="en-US"/>
          </a:p>
        </p:txBody>
      </p:sp>
    </p:spTree>
    <p:extLst>
      <p:ext uri="{BB962C8B-B14F-4D97-AF65-F5344CB8AC3E}">
        <p14:creationId xmlns:p14="http://schemas.microsoft.com/office/powerpoint/2010/main" val="4229923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a:xfrm>
            <a:off x="477762" y="871631"/>
            <a:ext cx="11430000" cy="498598"/>
          </a:xfrm>
        </p:spPr>
        <p:txBody>
          <a:bodyPr wrap="square" anchor="b">
            <a:normAutofit/>
          </a:bodyPr>
          <a:lstStyle/>
          <a:p>
            <a:r>
              <a:rPr lang="en-US">
                <a:latin typeface="Arial"/>
                <a:cs typeface="Arial"/>
              </a:rPr>
              <a:t>Chosen Use Case</a:t>
            </a:r>
          </a:p>
        </p:txBody>
      </p:sp>
      <p:sp>
        <p:nvSpPr>
          <p:cNvPr id="10" name="Content Placeholder 2">
            <a:extLst>
              <a:ext uri="{FF2B5EF4-FFF2-40B4-BE49-F238E27FC236}">
                <a16:creationId xmlns:a16="http://schemas.microsoft.com/office/drawing/2014/main" id="{9A62EE56-AC94-F9AE-ECF9-8797AE562AC9}"/>
              </a:ext>
            </a:extLst>
          </p:cNvPr>
          <p:cNvSpPr>
            <a:spLocks noGrp="1"/>
          </p:cNvSpPr>
          <p:nvPr>
            <p:ph sz="half" idx="1"/>
          </p:nvPr>
        </p:nvSpPr>
        <p:spPr>
          <a:xfrm>
            <a:off x="562428" y="1714063"/>
            <a:ext cx="5428129" cy="4144870"/>
          </a:xfrm>
        </p:spPr>
        <p:txBody>
          <a:bodyPr vert="horz" lIns="0" tIns="0" rIns="0" bIns="0" rtlCol="0" anchor="t">
            <a:normAutofit/>
          </a:bodyPr>
          <a:lstStyle/>
          <a:p>
            <a:pPr>
              <a:lnSpc>
                <a:spcPct val="90000"/>
              </a:lnSpc>
            </a:pPr>
            <a:r>
              <a:rPr lang="en-US">
                <a:solidFill>
                  <a:srgbClr val="0039A6"/>
                </a:solidFill>
                <a:latin typeface="Arial"/>
                <a:cs typeface="Arial"/>
              </a:rPr>
              <a:t>Departure Forecasting</a:t>
            </a:r>
          </a:p>
          <a:p>
            <a:pPr>
              <a:lnSpc>
                <a:spcPct val="90000"/>
              </a:lnSpc>
            </a:pPr>
            <a:r>
              <a:rPr lang="en-US" b="0">
                <a:solidFill>
                  <a:srgbClr val="0039A6"/>
                </a:solidFill>
                <a:latin typeface="Arial"/>
                <a:cs typeface="Arial"/>
              </a:rPr>
              <a:t>A neural network model to anticipate flight delays, enabling Delta to adjust resources and communicate accurate ETAs to customers. </a:t>
            </a:r>
            <a:endParaRPr lang="en-US">
              <a:solidFill>
                <a:srgbClr val="0039A6"/>
              </a:solidFill>
              <a:cs typeface="Arial"/>
            </a:endParaRPr>
          </a:p>
          <a:p>
            <a:pPr>
              <a:lnSpc>
                <a:spcPct val="90000"/>
              </a:lnSpc>
            </a:pPr>
            <a:r>
              <a:rPr lang="en-US" b="0">
                <a:solidFill>
                  <a:srgbClr val="0039A6"/>
                </a:solidFill>
                <a:latin typeface="Arial"/>
                <a:cs typeface="Arial"/>
              </a:rPr>
              <a:t>This model will be integrated as a package into Delta's employee system and airline app.</a:t>
            </a:r>
            <a:endParaRPr lang="en-US">
              <a:solidFill>
                <a:srgbClr val="0039A6"/>
              </a:solidFill>
              <a:cs typeface="Arial"/>
            </a:endParaRPr>
          </a:p>
          <a:p>
            <a:pPr>
              <a:lnSpc>
                <a:spcPct val="90000"/>
              </a:lnSpc>
            </a:pPr>
            <a:r>
              <a:rPr lang="en-US" b="0">
                <a:solidFill>
                  <a:schemeClr val="tx2"/>
                </a:solidFill>
                <a:latin typeface="Arial"/>
                <a:cs typeface="Arial"/>
              </a:rPr>
              <a:t>Allows Delta to:</a:t>
            </a:r>
            <a:endParaRPr lang="en-US">
              <a:solidFill>
                <a:schemeClr val="tx2"/>
              </a:solidFill>
              <a:cs typeface="Arial"/>
            </a:endParaRPr>
          </a:p>
          <a:p>
            <a:pPr marL="342900" indent="-342900">
              <a:lnSpc>
                <a:spcPct val="90000"/>
              </a:lnSpc>
              <a:buChar char="•"/>
            </a:pPr>
            <a:r>
              <a:rPr lang="en-US" b="0">
                <a:solidFill>
                  <a:schemeClr val="tx2"/>
                </a:solidFill>
                <a:latin typeface="Arial"/>
                <a:cs typeface="Arial"/>
              </a:rPr>
              <a:t>Proactively manage operations issues </a:t>
            </a:r>
            <a:endParaRPr lang="en-US">
              <a:solidFill>
                <a:schemeClr val="tx2"/>
              </a:solidFill>
              <a:latin typeface="Arial"/>
              <a:cs typeface="Arial"/>
            </a:endParaRPr>
          </a:p>
          <a:p>
            <a:pPr marL="342900" indent="-342900">
              <a:lnSpc>
                <a:spcPct val="90000"/>
              </a:lnSpc>
              <a:buChar char="•"/>
            </a:pPr>
            <a:r>
              <a:rPr lang="en-US" b="0">
                <a:solidFill>
                  <a:schemeClr val="tx2"/>
                </a:solidFill>
                <a:latin typeface="Arial"/>
                <a:cs typeface="Arial"/>
              </a:rPr>
              <a:t>Adjust staffing and resources</a:t>
            </a:r>
            <a:endParaRPr lang="en-US">
              <a:solidFill>
                <a:schemeClr val="tx2"/>
              </a:solidFill>
              <a:latin typeface="Arial"/>
              <a:cs typeface="Arial"/>
            </a:endParaRPr>
          </a:p>
          <a:p>
            <a:pPr marL="342900" indent="-342900">
              <a:lnSpc>
                <a:spcPct val="90000"/>
              </a:lnSpc>
              <a:buChar char="•"/>
            </a:pPr>
            <a:r>
              <a:rPr lang="en-US" b="0">
                <a:solidFill>
                  <a:schemeClr val="tx2"/>
                </a:solidFill>
                <a:latin typeface="Arial"/>
                <a:cs typeface="Arial"/>
              </a:rPr>
              <a:t>Communicate updates with customers </a:t>
            </a:r>
          </a:p>
          <a:p>
            <a:pPr marL="342900" indent="-342900">
              <a:lnSpc>
                <a:spcPct val="90000"/>
              </a:lnSpc>
              <a:buChar char="•"/>
            </a:pPr>
            <a:endParaRPr lang="en-US" b="0">
              <a:solidFill>
                <a:schemeClr val="tx2"/>
              </a:solidFill>
              <a:latin typeface="Arial"/>
              <a:cs typeface="Arial"/>
            </a:endParaRPr>
          </a:p>
          <a:p>
            <a:pPr>
              <a:lnSpc>
                <a:spcPct val="90000"/>
              </a:lnSpc>
            </a:pPr>
            <a:endParaRPr lang="en-US">
              <a:latin typeface="Arial"/>
              <a:cs typeface="Arial"/>
            </a:endParaRPr>
          </a:p>
        </p:txBody>
      </p:sp>
      <p:grpSp>
        <p:nvGrpSpPr>
          <p:cNvPr id="24" name="Group 23">
            <a:extLst>
              <a:ext uri="{FF2B5EF4-FFF2-40B4-BE49-F238E27FC236}">
                <a16:creationId xmlns:a16="http://schemas.microsoft.com/office/drawing/2014/main" id="{D1A453B3-2E48-3355-C2A8-D3482C8F49CC}"/>
              </a:ext>
            </a:extLst>
          </p:cNvPr>
          <p:cNvGrpSpPr/>
          <p:nvPr/>
        </p:nvGrpSpPr>
        <p:grpSpPr>
          <a:xfrm>
            <a:off x="7837714" y="1608665"/>
            <a:ext cx="2165047" cy="1826380"/>
            <a:chOff x="8297333" y="1717522"/>
            <a:chExt cx="2165047" cy="1826380"/>
          </a:xfrm>
        </p:grpSpPr>
        <p:sp>
          <p:nvSpPr>
            <p:cNvPr id="23" name="Rectangle: Rounded Corners 22">
              <a:extLst>
                <a:ext uri="{FF2B5EF4-FFF2-40B4-BE49-F238E27FC236}">
                  <a16:creationId xmlns:a16="http://schemas.microsoft.com/office/drawing/2014/main" id="{17243020-9F50-8D7E-775C-679B31C824EF}"/>
                </a:ext>
              </a:extLst>
            </p:cNvPr>
            <p:cNvSpPr/>
            <p:nvPr/>
          </p:nvSpPr>
          <p:spPr>
            <a:xfrm>
              <a:off x="8297333" y="1717522"/>
              <a:ext cx="2165047" cy="1826380"/>
            </a:xfrm>
            <a:prstGeom prst="roundRect">
              <a:avLst/>
            </a:prstGeom>
            <a:solidFill>
              <a:srgbClr val="CBCEE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cs typeface="Arial"/>
              </a:endParaRPr>
            </a:p>
            <a:p>
              <a:pPr algn="ctr"/>
              <a:endParaRPr lang="en-US">
                <a:solidFill>
                  <a:schemeClr val="bg1">
                    <a:lumMod val="10000"/>
                  </a:schemeClr>
                </a:solidFill>
                <a:cs typeface="Arial"/>
              </a:endParaRPr>
            </a:p>
            <a:p>
              <a:pPr algn="ctr"/>
              <a:endParaRPr lang="en-US" sz="1600">
                <a:solidFill>
                  <a:schemeClr val="bg1">
                    <a:lumMod val="10000"/>
                  </a:schemeClr>
                </a:solidFill>
                <a:cs typeface="Arial"/>
              </a:endParaRPr>
            </a:p>
            <a:p>
              <a:pPr algn="ctr"/>
              <a:r>
                <a:rPr lang="en-US" sz="1600">
                  <a:solidFill>
                    <a:schemeClr val="bg1">
                      <a:lumMod val="10000"/>
                    </a:schemeClr>
                  </a:solidFill>
                  <a:cs typeface="Arial"/>
                </a:rPr>
                <a:t>Meets Business Goals</a:t>
              </a:r>
            </a:p>
          </p:txBody>
        </p:sp>
        <p:pic>
          <p:nvPicPr>
            <p:cNvPr id="6" name="Picture 5">
              <a:extLst>
                <a:ext uri="{FF2B5EF4-FFF2-40B4-BE49-F238E27FC236}">
                  <a16:creationId xmlns:a16="http://schemas.microsoft.com/office/drawing/2014/main" id="{20160CD0-ED4F-CFA1-08EA-EBE0B3DD7B3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8850464" y="1936067"/>
              <a:ext cx="1058788" cy="905481"/>
            </a:xfrm>
            <a:prstGeom prst="rect">
              <a:avLst/>
            </a:prstGeom>
          </p:spPr>
        </p:pic>
      </p:grpSp>
      <p:grpSp>
        <p:nvGrpSpPr>
          <p:cNvPr id="25" name="Group 24">
            <a:extLst>
              <a:ext uri="{FF2B5EF4-FFF2-40B4-BE49-F238E27FC236}">
                <a16:creationId xmlns:a16="http://schemas.microsoft.com/office/drawing/2014/main" id="{809DD940-AF9B-6B2E-FD6B-1C5F27EE1375}"/>
              </a:ext>
            </a:extLst>
          </p:cNvPr>
          <p:cNvGrpSpPr/>
          <p:nvPr/>
        </p:nvGrpSpPr>
        <p:grpSpPr>
          <a:xfrm>
            <a:off x="6362095" y="3906761"/>
            <a:ext cx="2165047" cy="1826380"/>
            <a:chOff x="6712857" y="4511523"/>
            <a:chExt cx="2165047" cy="1826380"/>
          </a:xfrm>
        </p:grpSpPr>
        <p:sp>
          <p:nvSpPr>
            <p:cNvPr id="21" name="Rectangle: Rounded Corners 20">
              <a:extLst>
                <a:ext uri="{FF2B5EF4-FFF2-40B4-BE49-F238E27FC236}">
                  <a16:creationId xmlns:a16="http://schemas.microsoft.com/office/drawing/2014/main" id="{CA246B27-96DB-FBCB-7FB0-A326A1114E83}"/>
                </a:ext>
              </a:extLst>
            </p:cNvPr>
            <p:cNvSpPr/>
            <p:nvPr/>
          </p:nvSpPr>
          <p:spPr>
            <a:xfrm>
              <a:off x="6712857" y="4511523"/>
              <a:ext cx="2165047" cy="1826380"/>
            </a:xfrm>
            <a:prstGeom prst="roundRect">
              <a:avLst/>
            </a:prstGeom>
            <a:solidFill>
              <a:srgbClr val="CBCE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10000"/>
                  </a:schemeClr>
                </a:solidFill>
                <a:cs typeface="Arial"/>
              </a:endParaRPr>
            </a:p>
            <a:p>
              <a:pPr algn="ctr"/>
              <a:endParaRPr lang="en-US">
                <a:solidFill>
                  <a:schemeClr val="bg1">
                    <a:lumMod val="10000"/>
                  </a:schemeClr>
                </a:solidFill>
                <a:cs typeface="Arial"/>
              </a:endParaRPr>
            </a:p>
            <a:p>
              <a:pPr algn="ctr"/>
              <a:endParaRPr lang="en-US">
                <a:solidFill>
                  <a:schemeClr val="bg1">
                    <a:lumMod val="10000"/>
                  </a:schemeClr>
                </a:solidFill>
                <a:cs typeface="Arial"/>
              </a:endParaRPr>
            </a:p>
            <a:p>
              <a:pPr algn="ctr"/>
              <a:endParaRPr lang="en-US">
                <a:solidFill>
                  <a:schemeClr val="bg1">
                    <a:lumMod val="10000"/>
                  </a:schemeClr>
                </a:solidFill>
                <a:cs typeface="Arial"/>
              </a:endParaRPr>
            </a:p>
            <a:p>
              <a:pPr algn="ctr"/>
              <a:r>
                <a:rPr lang="en-US">
                  <a:solidFill>
                    <a:schemeClr val="bg1">
                      <a:lumMod val="10000"/>
                    </a:schemeClr>
                  </a:solidFill>
                  <a:cs typeface="Arial"/>
                </a:rPr>
                <a:t>High Impact</a:t>
              </a:r>
              <a:endParaRPr lang="en-US">
                <a:solidFill>
                  <a:schemeClr val="bg1">
                    <a:lumMod val="10000"/>
                  </a:schemeClr>
                </a:solidFill>
              </a:endParaRPr>
            </a:p>
          </p:txBody>
        </p:sp>
        <p:pic>
          <p:nvPicPr>
            <p:cNvPr id="7" name="Picture 6" descr="A black and white symbol&#10;&#10;Description automatically generated">
              <a:extLst>
                <a:ext uri="{FF2B5EF4-FFF2-40B4-BE49-F238E27FC236}">
                  <a16:creationId xmlns:a16="http://schemas.microsoft.com/office/drawing/2014/main" id="{42101E88-CFDB-1D75-2960-779C8AF2B4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249281" y="4734377"/>
              <a:ext cx="1043820" cy="993625"/>
            </a:xfrm>
            <a:prstGeom prst="rect">
              <a:avLst/>
            </a:prstGeom>
          </p:spPr>
        </p:pic>
      </p:grpSp>
      <p:grpSp>
        <p:nvGrpSpPr>
          <p:cNvPr id="26" name="Group 25">
            <a:extLst>
              <a:ext uri="{FF2B5EF4-FFF2-40B4-BE49-F238E27FC236}">
                <a16:creationId xmlns:a16="http://schemas.microsoft.com/office/drawing/2014/main" id="{1621DE3F-6D39-96D1-1236-D0CA4C208475}"/>
              </a:ext>
            </a:extLst>
          </p:cNvPr>
          <p:cNvGrpSpPr/>
          <p:nvPr/>
        </p:nvGrpSpPr>
        <p:grpSpPr>
          <a:xfrm>
            <a:off x="9506856" y="3906761"/>
            <a:ext cx="2165047" cy="1826380"/>
            <a:chOff x="9748761" y="4426856"/>
            <a:chExt cx="2165047" cy="1826380"/>
          </a:xfrm>
        </p:grpSpPr>
        <p:sp>
          <p:nvSpPr>
            <p:cNvPr id="22" name="Rectangle: Rounded Corners 21">
              <a:extLst>
                <a:ext uri="{FF2B5EF4-FFF2-40B4-BE49-F238E27FC236}">
                  <a16:creationId xmlns:a16="http://schemas.microsoft.com/office/drawing/2014/main" id="{5556EF55-FBD9-0458-FD4E-E07DD5CF690D}"/>
                </a:ext>
              </a:extLst>
            </p:cNvPr>
            <p:cNvSpPr/>
            <p:nvPr/>
          </p:nvSpPr>
          <p:spPr>
            <a:xfrm>
              <a:off x="9748761" y="4426856"/>
              <a:ext cx="2165047" cy="1826380"/>
            </a:xfrm>
            <a:prstGeom prst="roundRect">
              <a:avLst/>
            </a:prstGeom>
            <a:solidFill>
              <a:srgbClr val="CBCEE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bg1">
                    <a:lumMod val="10000"/>
                  </a:schemeClr>
                </a:solidFill>
                <a:cs typeface="Arial"/>
              </a:endParaRPr>
            </a:p>
            <a:p>
              <a:pPr algn="ctr"/>
              <a:endParaRPr lang="en-US">
                <a:solidFill>
                  <a:schemeClr val="bg1">
                    <a:lumMod val="10000"/>
                  </a:schemeClr>
                </a:solidFill>
                <a:cs typeface="Arial"/>
              </a:endParaRPr>
            </a:p>
            <a:p>
              <a:pPr algn="ctr"/>
              <a:endParaRPr lang="en-US">
                <a:solidFill>
                  <a:schemeClr val="bg1">
                    <a:lumMod val="10000"/>
                  </a:schemeClr>
                </a:solidFill>
                <a:cs typeface="Arial"/>
              </a:endParaRPr>
            </a:p>
            <a:p>
              <a:pPr algn="ctr"/>
              <a:endParaRPr lang="en-US">
                <a:solidFill>
                  <a:schemeClr val="bg1">
                    <a:lumMod val="10000"/>
                  </a:schemeClr>
                </a:solidFill>
                <a:cs typeface="Arial"/>
              </a:endParaRPr>
            </a:p>
            <a:p>
              <a:pPr algn="ctr"/>
              <a:r>
                <a:rPr lang="en-US">
                  <a:solidFill>
                    <a:schemeClr val="bg1">
                      <a:lumMod val="10000"/>
                    </a:schemeClr>
                  </a:solidFill>
                  <a:cs typeface="Arial"/>
                </a:rPr>
                <a:t>High Feasibility</a:t>
              </a:r>
              <a:endParaRPr lang="en-US">
                <a:solidFill>
                  <a:schemeClr val="bg1">
                    <a:lumMod val="10000"/>
                  </a:schemeClr>
                </a:solidFill>
              </a:endParaRPr>
            </a:p>
          </p:txBody>
        </p:sp>
        <p:pic>
          <p:nvPicPr>
            <p:cNvPr id="5" name="Picture 4" descr="A black and white symbol of a balance&#10;&#10;Description automatically generated">
              <a:extLst>
                <a:ext uri="{FF2B5EF4-FFF2-40B4-BE49-F238E27FC236}">
                  <a16:creationId xmlns:a16="http://schemas.microsoft.com/office/drawing/2014/main" id="{C040EEC4-9109-ACE3-DD27-6436B834FA2A}"/>
                </a:ext>
              </a:extLst>
            </p:cNvPr>
            <p:cNvPicPr>
              <a:picLocks noChangeAspect="1"/>
            </p:cNvPicPr>
            <p:nvPr/>
          </p:nvPicPr>
          <p:blipFill>
            <a:blip r:embed="rId7"/>
            <a:stretch>
              <a:fillRect/>
            </a:stretch>
          </p:blipFill>
          <p:spPr>
            <a:xfrm>
              <a:off x="10420500" y="4869845"/>
              <a:ext cx="833665" cy="662214"/>
            </a:xfrm>
            <a:prstGeom prst="rect">
              <a:avLst/>
            </a:prstGeom>
          </p:spPr>
        </p:pic>
      </p:grpSp>
    </p:spTree>
    <p:extLst>
      <p:ext uri="{BB962C8B-B14F-4D97-AF65-F5344CB8AC3E}">
        <p14:creationId xmlns:p14="http://schemas.microsoft.com/office/powerpoint/2010/main" val="139355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a:xfrm>
            <a:off x="381000" y="717468"/>
            <a:ext cx="11430000" cy="498598"/>
          </a:xfrm>
        </p:spPr>
        <p:txBody>
          <a:bodyPr wrap="square" anchor="b">
            <a:normAutofit/>
          </a:bodyPr>
          <a:lstStyle/>
          <a:p>
            <a:r>
              <a:rPr lang="en-US"/>
              <a:t>Seasonality</a:t>
            </a:r>
          </a:p>
        </p:txBody>
      </p:sp>
      <p:pic>
        <p:nvPicPr>
          <p:cNvPr id="4" name="Picture 3" descr="A graph showing the flight departure&#10;&#10;Description automatically generated">
            <a:extLst>
              <a:ext uri="{FF2B5EF4-FFF2-40B4-BE49-F238E27FC236}">
                <a16:creationId xmlns:a16="http://schemas.microsoft.com/office/drawing/2014/main" id="{3F0FDE82-9C10-A713-1889-8FD6BE1070DE}"/>
              </a:ext>
            </a:extLst>
          </p:cNvPr>
          <p:cNvPicPr>
            <a:picLocks noChangeAspect="1"/>
          </p:cNvPicPr>
          <p:nvPr/>
        </p:nvPicPr>
        <p:blipFill>
          <a:blip r:embed="rId2"/>
          <a:stretch>
            <a:fillRect/>
          </a:stretch>
        </p:blipFill>
        <p:spPr>
          <a:xfrm>
            <a:off x="587643" y="1455784"/>
            <a:ext cx="4278672" cy="2777238"/>
          </a:xfrm>
          <a:prstGeom prst="rect">
            <a:avLst/>
          </a:prstGeom>
          <a:noFill/>
        </p:spPr>
      </p:pic>
      <p:sp>
        <p:nvSpPr>
          <p:cNvPr id="3" name="Content Placeholder 2">
            <a:extLst>
              <a:ext uri="{FF2B5EF4-FFF2-40B4-BE49-F238E27FC236}">
                <a16:creationId xmlns:a16="http://schemas.microsoft.com/office/drawing/2014/main" id="{9A62EE56-AC94-F9AE-ECF9-8797AE562AC9}"/>
              </a:ext>
            </a:extLst>
          </p:cNvPr>
          <p:cNvSpPr>
            <a:spLocks noGrp="1"/>
          </p:cNvSpPr>
          <p:nvPr>
            <p:ph sz="half" idx="2"/>
          </p:nvPr>
        </p:nvSpPr>
        <p:spPr>
          <a:xfrm>
            <a:off x="377278" y="4433441"/>
            <a:ext cx="5402299" cy="1626396"/>
          </a:xfrm>
        </p:spPr>
        <p:txBody>
          <a:bodyPr vert="horz" lIns="0" tIns="0" rIns="0" bIns="0" rtlCol="0" anchor="t">
            <a:normAutofit/>
          </a:bodyPr>
          <a:lstStyle/>
          <a:p>
            <a:pPr marL="342900" indent="-342900">
              <a:buChar char="•"/>
            </a:pPr>
            <a:r>
              <a:rPr lang="en-US" sz="1600" b="0">
                <a:solidFill>
                  <a:schemeClr val="tx2"/>
                </a:solidFill>
                <a:latin typeface="Arial"/>
                <a:cs typeface="Arial"/>
              </a:rPr>
              <a:t>Using yearly patterns throughout the year to anticipate delays/cancellations better.</a:t>
            </a:r>
            <a:endParaRPr lang="en-US" sz="1600" b="0">
              <a:solidFill>
                <a:schemeClr val="tx2"/>
              </a:solidFill>
              <a:cs typeface="Arial"/>
            </a:endParaRPr>
          </a:p>
          <a:p>
            <a:pPr marL="342900" indent="-342900">
              <a:buChar char="•"/>
            </a:pPr>
            <a:r>
              <a:rPr lang="en-US" sz="1600" b="0">
                <a:solidFill>
                  <a:schemeClr val="tx2"/>
                </a:solidFill>
                <a:latin typeface="Arial"/>
                <a:cs typeface="Arial"/>
              </a:rPr>
              <a:t>Delays peak in the summer and beginning of the year.</a:t>
            </a:r>
          </a:p>
          <a:p>
            <a:pPr marL="342900" indent="-342900">
              <a:buChar char="•"/>
            </a:pPr>
            <a:r>
              <a:rPr lang="en-US" sz="1600" b="0">
                <a:solidFill>
                  <a:schemeClr val="tx2"/>
                </a:solidFill>
                <a:latin typeface="Arial"/>
                <a:cs typeface="Arial"/>
              </a:rPr>
              <a:t>Even the lowest average delay is over 25 minutes.</a:t>
            </a:r>
            <a:endParaRPr lang="en-US">
              <a:solidFill>
                <a:schemeClr val="tx2"/>
              </a:solidFill>
            </a:endParaRPr>
          </a:p>
        </p:txBody>
      </p:sp>
      <p:sp>
        <p:nvSpPr>
          <p:cNvPr id="8" name="Content Placeholder 2">
            <a:extLst>
              <a:ext uri="{FF2B5EF4-FFF2-40B4-BE49-F238E27FC236}">
                <a16:creationId xmlns:a16="http://schemas.microsoft.com/office/drawing/2014/main" id="{E13AFCB5-3C5E-8771-F77E-A8810FB35508}"/>
              </a:ext>
            </a:extLst>
          </p:cNvPr>
          <p:cNvSpPr txBox="1">
            <a:spLocks/>
          </p:cNvSpPr>
          <p:nvPr/>
        </p:nvSpPr>
        <p:spPr>
          <a:xfrm>
            <a:off x="5876593" y="4430858"/>
            <a:ext cx="5725180" cy="1626396"/>
          </a:xfrm>
          <a:prstGeom prst="rect">
            <a:avLst/>
          </a:prstGeom>
        </p:spPr>
        <p:txBody>
          <a:bodyPr vert="horz" lIns="0" tIns="0" rIns="0" bIns="0" rtlCol="0" anchor="t">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Arial" panose="020B0604020202020204" pitchFamily="34" charset="0"/>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har char="•"/>
            </a:pPr>
            <a:r>
              <a:rPr lang="en-US" sz="1500" b="0">
                <a:solidFill>
                  <a:schemeClr val="tx2"/>
                </a:solidFill>
                <a:latin typeface="Arial"/>
                <a:cs typeface="Arial"/>
              </a:rPr>
              <a:t>Number of delays match up with average delay time very well, except for January and February.</a:t>
            </a:r>
            <a:endParaRPr lang="en-US" sz="1500" b="0">
              <a:solidFill>
                <a:schemeClr val="tx2"/>
              </a:solidFill>
              <a:cs typeface="Arial"/>
            </a:endParaRPr>
          </a:p>
          <a:p>
            <a:pPr marL="342900" indent="-342900">
              <a:buFont typeface="Arial,Sans-Serif" panose="020B0604020202020204" pitchFamily="34" charset="0"/>
              <a:buChar char="•"/>
            </a:pPr>
            <a:r>
              <a:rPr lang="en-US" sz="1500" b="0">
                <a:solidFill>
                  <a:schemeClr val="tx2"/>
                </a:solidFill>
                <a:latin typeface="Arial"/>
                <a:cs typeface="Arial"/>
              </a:rPr>
              <a:t>Lowest number of delays is over 18,000 delays.</a:t>
            </a:r>
          </a:p>
          <a:p>
            <a:pPr marL="342900" indent="-342900">
              <a:buFont typeface="Arial" panose="020B0604020202020204" pitchFamily="34" charset="0"/>
              <a:buChar char="•"/>
            </a:pPr>
            <a:endParaRPr lang="en-US" sz="1500" b="0">
              <a:solidFill>
                <a:srgbClr val="0039A6"/>
              </a:solidFill>
              <a:cs typeface="Arial" panose="020B0604020202020204" pitchFamily="34" charset="0"/>
            </a:endParaRPr>
          </a:p>
          <a:p>
            <a:pPr marL="342900" indent="-342900">
              <a:buFont typeface="Arial" panose="020B0604020202020204" pitchFamily="34" charset="0"/>
              <a:buChar char="•"/>
            </a:pPr>
            <a:endParaRPr lang="en-US" sz="1500">
              <a:cs typeface="Arial" panose="020B0604020202020204" pitchFamily="34" charset="0"/>
            </a:endParaRPr>
          </a:p>
        </p:txBody>
      </p:sp>
      <p:pic>
        <p:nvPicPr>
          <p:cNvPr id="7" name="Picture 6" descr="A graph showing the number of flight delays&#10;&#10;Description automatically generated">
            <a:extLst>
              <a:ext uri="{FF2B5EF4-FFF2-40B4-BE49-F238E27FC236}">
                <a16:creationId xmlns:a16="http://schemas.microsoft.com/office/drawing/2014/main" id="{71291EC6-0FEF-6997-C258-23B5DBDF71E6}"/>
              </a:ext>
            </a:extLst>
          </p:cNvPr>
          <p:cNvPicPr>
            <a:picLocks noChangeAspect="1"/>
          </p:cNvPicPr>
          <p:nvPr/>
        </p:nvPicPr>
        <p:blipFill>
          <a:blip r:embed="rId3"/>
          <a:stretch>
            <a:fillRect/>
          </a:stretch>
        </p:blipFill>
        <p:spPr>
          <a:xfrm>
            <a:off x="5877393" y="1454450"/>
            <a:ext cx="4409607" cy="2781116"/>
          </a:xfrm>
          <a:prstGeom prst="rect">
            <a:avLst/>
          </a:prstGeom>
        </p:spPr>
      </p:pic>
    </p:spTree>
    <p:extLst>
      <p:ext uri="{BB962C8B-B14F-4D97-AF65-F5344CB8AC3E}">
        <p14:creationId xmlns:p14="http://schemas.microsoft.com/office/powerpoint/2010/main" val="2778771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of blue bars&#10;&#10;Description automatically generated">
            <a:extLst>
              <a:ext uri="{FF2B5EF4-FFF2-40B4-BE49-F238E27FC236}">
                <a16:creationId xmlns:a16="http://schemas.microsoft.com/office/drawing/2014/main" id="{0742AD10-509C-B773-A68A-C0AD8D3D89B2}"/>
              </a:ext>
            </a:extLst>
          </p:cNvPr>
          <p:cNvPicPr>
            <a:picLocks noChangeAspect="1"/>
          </p:cNvPicPr>
          <p:nvPr/>
        </p:nvPicPr>
        <p:blipFill>
          <a:blip r:embed="rId2"/>
          <a:stretch>
            <a:fillRect/>
          </a:stretch>
        </p:blipFill>
        <p:spPr>
          <a:xfrm>
            <a:off x="6153380" y="1527834"/>
            <a:ext cx="5844101" cy="4354212"/>
          </a:xfrm>
          <a:prstGeom prst="rect">
            <a:avLst/>
          </a:prstGeom>
        </p:spPr>
      </p:pic>
      <p:sp>
        <p:nvSpPr>
          <p:cNvPr id="2" name="Title 1">
            <a:extLst>
              <a:ext uri="{FF2B5EF4-FFF2-40B4-BE49-F238E27FC236}">
                <a16:creationId xmlns:a16="http://schemas.microsoft.com/office/drawing/2014/main" id="{DED38B77-4FFD-20CF-6B3F-EB679EC4058A}"/>
              </a:ext>
            </a:extLst>
          </p:cNvPr>
          <p:cNvSpPr>
            <a:spLocks noGrp="1"/>
          </p:cNvSpPr>
          <p:nvPr>
            <p:ph type="title"/>
          </p:nvPr>
        </p:nvSpPr>
        <p:spPr>
          <a:xfrm>
            <a:off x="381000" y="777893"/>
            <a:ext cx="11430000" cy="498598"/>
          </a:xfrm>
        </p:spPr>
        <p:txBody>
          <a:bodyPr wrap="square" anchor="b">
            <a:normAutofit/>
          </a:bodyPr>
          <a:lstStyle/>
          <a:p>
            <a:r>
              <a:rPr lang="en-US">
                <a:latin typeface="Arial"/>
                <a:cs typeface="Arial"/>
              </a:rPr>
              <a:t>Flight Timing</a:t>
            </a:r>
            <a:endParaRPr lang="en-US"/>
          </a:p>
        </p:txBody>
      </p:sp>
      <p:pic>
        <p:nvPicPr>
          <p:cNvPr id="10" name="Content Placeholder 5" descr="A graph of a number of blue bars&#10;&#10;Description automatically generated">
            <a:extLst>
              <a:ext uri="{FF2B5EF4-FFF2-40B4-BE49-F238E27FC236}">
                <a16:creationId xmlns:a16="http://schemas.microsoft.com/office/drawing/2014/main" id="{16ABD658-BE38-1253-5D54-CBD003F0A172}"/>
              </a:ext>
            </a:extLst>
          </p:cNvPr>
          <p:cNvPicPr>
            <a:picLocks noChangeAspect="1"/>
          </p:cNvPicPr>
          <p:nvPr/>
        </p:nvPicPr>
        <p:blipFill>
          <a:blip r:embed="rId3"/>
          <a:srcRect l="56" t="6" r="-425" b="-340"/>
          <a:stretch/>
        </p:blipFill>
        <p:spPr>
          <a:xfrm>
            <a:off x="300529" y="1514356"/>
            <a:ext cx="5868449" cy="4353927"/>
          </a:xfrm>
          <a:prstGeom prst="rect">
            <a:avLst/>
          </a:prstGeom>
        </p:spPr>
      </p:pic>
      <p:cxnSp>
        <p:nvCxnSpPr>
          <p:cNvPr id="22" name="Straight Arrow Connector 21">
            <a:extLst>
              <a:ext uri="{FF2B5EF4-FFF2-40B4-BE49-F238E27FC236}">
                <a16:creationId xmlns:a16="http://schemas.microsoft.com/office/drawing/2014/main" id="{A5E9A522-2BA2-46F3-57E5-68621DF5FF55}"/>
              </a:ext>
            </a:extLst>
          </p:cNvPr>
          <p:cNvCxnSpPr/>
          <p:nvPr/>
        </p:nvCxnSpPr>
        <p:spPr>
          <a:xfrm flipV="1">
            <a:off x="8288420" y="2727156"/>
            <a:ext cx="1176421" cy="14036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5DF3A27-094D-A031-B569-28111259EC5F}"/>
              </a:ext>
            </a:extLst>
          </p:cNvPr>
          <p:cNvCxnSpPr>
            <a:cxnSpLocks/>
          </p:cNvCxnSpPr>
          <p:nvPr/>
        </p:nvCxnSpPr>
        <p:spPr>
          <a:xfrm>
            <a:off x="3649578" y="2018630"/>
            <a:ext cx="1577472" cy="3074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Speech Bubble: Rectangle with Corners Rounded 2">
            <a:extLst>
              <a:ext uri="{FF2B5EF4-FFF2-40B4-BE49-F238E27FC236}">
                <a16:creationId xmlns:a16="http://schemas.microsoft.com/office/drawing/2014/main" id="{2750B4E6-9038-6F8D-9EB1-DAA4FDE2DC94}"/>
              </a:ext>
            </a:extLst>
          </p:cNvPr>
          <p:cNvSpPr/>
          <p:nvPr/>
        </p:nvSpPr>
        <p:spPr>
          <a:xfrm>
            <a:off x="1055866" y="3226086"/>
            <a:ext cx="1029368" cy="949157"/>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cs typeface="Arial"/>
              </a:rPr>
              <a:t>Frequency lowest during 12am-6am</a:t>
            </a:r>
          </a:p>
        </p:txBody>
      </p:sp>
      <p:sp>
        <p:nvSpPr>
          <p:cNvPr id="4" name="Speech Bubble: Rectangle with Corners Rounded 3">
            <a:extLst>
              <a:ext uri="{FF2B5EF4-FFF2-40B4-BE49-F238E27FC236}">
                <a16:creationId xmlns:a16="http://schemas.microsoft.com/office/drawing/2014/main" id="{7DB5BB57-823D-50DA-FF0A-54E6945E25D9}"/>
              </a:ext>
            </a:extLst>
          </p:cNvPr>
          <p:cNvSpPr/>
          <p:nvPr/>
        </p:nvSpPr>
        <p:spPr>
          <a:xfrm>
            <a:off x="7505651" y="2396049"/>
            <a:ext cx="1029368" cy="949157"/>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cs typeface="Arial"/>
              </a:rPr>
              <a:t>Spike in delay duration 12am-4am</a:t>
            </a:r>
          </a:p>
        </p:txBody>
      </p:sp>
    </p:spTree>
    <p:extLst>
      <p:ext uri="{BB962C8B-B14F-4D97-AF65-F5344CB8AC3E}">
        <p14:creationId xmlns:p14="http://schemas.microsoft.com/office/powerpoint/2010/main" val="3754186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descr="Brain with solid fill">
            <a:extLst>
              <a:ext uri="{FF2B5EF4-FFF2-40B4-BE49-F238E27FC236}">
                <a16:creationId xmlns:a16="http://schemas.microsoft.com/office/drawing/2014/main" id="{A723B0D3-F0BF-4CFC-97B5-33290F4810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9121" y="2080738"/>
            <a:ext cx="1051809" cy="1089285"/>
          </a:xfrm>
          <a:prstGeom prst="rect">
            <a:avLst/>
          </a:prstGeom>
        </p:spPr>
      </p:pic>
      <p:pic>
        <p:nvPicPr>
          <p:cNvPr id="42" name="Content Placeholder 41" descr="Stopwatch with solid fill">
            <a:extLst>
              <a:ext uri="{FF2B5EF4-FFF2-40B4-BE49-F238E27FC236}">
                <a16:creationId xmlns:a16="http://schemas.microsoft.com/office/drawing/2014/main" id="{931A688C-8E6C-26AD-F5EC-202E8541CB72}"/>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7662950" y="2078720"/>
            <a:ext cx="1051809" cy="1089285"/>
          </a:xfrm>
        </p:spPr>
      </p:pic>
      <p:pic>
        <p:nvPicPr>
          <p:cNvPr id="5" name="Graphic 4" descr="Take Off with solid fill">
            <a:extLst>
              <a:ext uri="{FF2B5EF4-FFF2-40B4-BE49-F238E27FC236}">
                <a16:creationId xmlns:a16="http://schemas.microsoft.com/office/drawing/2014/main" id="{502EDFF3-EA79-4F85-5B88-A40B51DBEA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04357" y="2082857"/>
            <a:ext cx="1051809" cy="1089285"/>
          </a:xfrm>
          <a:prstGeom prst="rect">
            <a:avLst/>
          </a:prstGeom>
        </p:spPr>
      </p:pic>
      <p:pic>
        <p:nvPicPr>
          <p:cNvPr id="7" name="Graphic 6" descr="Help with solid fill">
            <a:extLst>
              <a:ext uri="{FF2B5EF4-FFF2-40B4-BE49-F238E27FC236}">
                <a16:creationId xmlns:a16="http://schemas.microsoft.com/office/drawing/2014/main" id="{63FE6C03-C672-BC09-13E5-2E6BF6220F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76096" y="2079623"/>
            <a:ext cx="1039318" cy="1089285"/>
          </a:xfrm>
          <a:prstGeom prst="rect">
            <a:avLst/>
          </a:prstGeom>
        </p:spPr>
      </p:pic>
      <p:pic>
        <p:nvPicPr>
          <p:cNvPr id="9" name="Graphic 8" descr="Group brainstorm with solid fill">
            <a:extLst>
              <a:ext uri="{FF2B5EF4-FFF2-40B4-BE49-F238E27FC236}">
                <a16:creationId xmlns:a16="http://schemas.microsoft.com/office/drawing/2014/main" id="{729CE110-6A6C-0CDD-695E-3B3E9AF27D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1059" y="2078061"/>
            <a:ext cx="1051809" cy="1089285"/>
          </a:xfrm>
          <a:prstGeom prst="rect">
            <a:avLst/>
          </a:prstGeom>
        </p:spPr>
      </p:pic>
      <p:sp>
        <p:nvSpPr>
          <p:cNvPr id="11" name="TextBox 10">
            <a:extLst>
              <a:ext uri="{FF2B5EF4-FFF2-40B4-BE49-F238E27FC236}">
                <a16:creationId xmlns:a16="http://schemas.microsoft.com/office/drawing/2014/main" id="{78F51DDB-61CE-100C-8445-E587A9595CB1}"/>
              </a:ext>
            </a:extLst>
          </p:cNvPr>
          <p:cNvSpPr txBox="1"/>
          <p:nvPr/>
        </p:nvSpPr>
        <p:spPr>
          <a:xfrm>
            <a:off x="323909" y="3251813"/>
            <a:ext cx="2323475"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3268"/>
                </a:solidFill>
                <a:latin typeface="Arial"/>
                <a:cs typeface="Arial"/>
              </a:rPr>
              <a:t>Business Goal</a:t>
            </a:r>
            <a:endParaRPr lang="en-US"/>
          </a:p>
          <a:p>
            <a:pPr algn="ctr"/>
            <a:r>
              <a:rPr lang="en-US" sz="1600">
                <a:solidFill>
                  <a:srgbClr val="003268"/>
                </a:solidFill>
                <a:latin typeface="Arial"/>
                <a:cs typeface="Arial"/>
              </a:rPr>
              <a:t>Increasing Delta's operational efficiency, specifically with flight delays and cancellations</a:t>
            </a:r>
          </a:p>
          <a:p>
            <a:pPr algn="ctr"/>
            <a:endParaRPr lang="en-US" sz="1600" b="1">
              <a:solidFill>
                <a:srgbClr val="003268"/>
              </a:solidFill>
              <a:cs typeface="Arial"/>
            </a:endParaRPr>
          </a:p>
        </p:txBody>
      </p:sp>
      <p:sp>
        <p:nvSpPr>
          <p:cNvPr id="12" name="TextBox 11">
            <a:extLst>
              <a:ext uri="{FF2B5EF4-FFF2-40B4-BE49-F238E27FC236}">
                <a16:creationId xmlns:a16="http://schemas.microsoft.com/office/drawing/2014/main" id="{8B1F8696-1D25-02E7-0DF2-68AFA08764D7}"/>
              </a:ext>
            </a:extLst>
          </p:cNvPr>
          <p:cNvSpPr txBox="1"/>
          <p:nvPr/>
        </p:nvSpPr>
        <p:spPr>
          <a:xfrm>
            <a:off x="2647385" y="3251812"/>
            <a:ext cx="232347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3268"/>
                </a:solidFill>
                <a:latin typeface="Arial"/>
                <a:cs typeface="Arial"/>
              </a:rPr>
              <a:t>Why It Matters</a:t>
            </a:r>
            <a:endParaRPr lang="en-US">
              <a:cs typeface="Arial" panose="020B0604020202020204"/>
            </a:endParaRPr>
          </a:p>
          <a:p>
            <a:pPr algn="ctr"/>
            <a:r>
              <a:rPr lang="en-US" sz="1600">
                <a:solidFill>
                  <a:srgbClr val="003268"/>
                </a:solidFill>
                <a:cs typeface="Arial"/>
              </a:rPr>
              <a:t>Flight delays and cancellations cause bad customer reviews and cost airlines billions every year</a:t>
            </a:r>
            <a:endParaRPr lang="en-US" sz="1600">
              <a:cs typeface="Arial"/>
            </a:endParaRPr>
          </a:p>
        </p:txBody>
      </p:sp>
      <p:sp>
        <p:nvSpPr>
          <p:cNvPr id="13" name="TextBox 12">
            <a:extLst>
              <a:ext uri="{FF2B5EF4-FFF2-40B4-BE49-F238E27FC236}">
                <a16:creationId xmlns:a16="http://schemas.microsoft.com/office/drawing/2014/main" id="{4029FDED-EF9D-48CB-BDCE-73648F7C44AA}"/>
              </a:ext>
            </a:extLst>
          </p:cNvPr>
          <p:cNvSpPr txBox="1"/>
          <p:nvPr/>
        </p:nvSpPr>
        <p:spPr>
          <a:xfrm>
            <a:off x="7044500" y="3251813"/>
            <a:ext cx="232347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3268"/>
                </a:solidFill>
                <a:latin typeface="Arial"/>
                <a:cs typeface="Arial"/>
              </a:rPr>
              <a:t>Timeline</a:t>
            </a:r>
            <a:endParaRPr lang="en-US" b="1">
              <a:solidFill>
                <a:srgbClr val="003268"/>
              </a:solidFill>
              <a:cs typeface="Arial"/>
            </a:endParaRPr>
          </a:p>
          <a:p>
            <a:pPr algn="ctr"/>
            <a:r>
              <a:rPr lang="en-US" sz="1600">
                <a:solidFill>
                  <a:srgbClr val="003268"/>
                </a:solidFill>
                <a:latin typeface="Arial"/>
                <a:cs typeface="Arial"/>
              </a:rPr>
              <a:t>Up to 6 months to be created and fully integrated</a:t>
            </a:r>
            <a:endParaRPr lang="en-US" sz="1600">
              <a:solidFill>
                <a:srgbClr val="003268"/>
              </a:solidFill>
              <a:cs typeface="Arial"/>
            </a:endParaRPr>
          </a:p>
        </p:txBody>
      </p:sp>
      <p:sp>
        <p:nvSpPr>
          <p:cNvPr id="14" name="TextBox 13">
            <a:extLst>
              <a:ext uri="{FF2B5EF4-FFF2-40B4-BE49-F238E27FC236}">
                <a16:creationId xmlns:a16="http://schemas.microsoft.com/office/drawing/2014/main" id="{703BF3C6-A5FD-B921-328C-DE069FAE2659}"/>
              </a:ext>
            </a:extLst>
          </p:cNvPr>
          <p:cNvSpPr txBox="1"/>
          <p:nvPr/>
        </p:nvSpPr>
        <p:spPr>
          <a:xfrm>
            <a:off x="4920893" y="3251813"/>
            <a:ext cx="2323475"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3268"/>
                </a:solidFill>
                <a:latin typeface="Arial"/>
                <a:cs typeface="Arial"/>
              </a:rPr>
              <a:t>Method</a:t>
            </a:r>
            <a:endParaRPr lang="en-US"/>
          </a:p>
          <a:p>
            <a:pPr algn="ctr"/>
            <a:r>
              <a:rPr lang="en-US" sz="1600">
                <a:solidFill>
                  <a:srgbClr val="003268"/>
                </a:solidFill>
                <a:latin typeface="Arial"/>
                <a:cs typeface="Arial"/>
              </a:rPr>
              <a:t>Neural network predictive model to anticipate delays and provide more accurate flight times</a:t>
            </a:r>
            <a:endParaRPr lang="en-US" sz="1600">
              <a:solidFill>
                <a:srgbClr val="003268"/>
              </a:solidFill>
              <a:cs typeface="Arial"/>
            </a:endParaRPr>
          </a:p>
          <a:p>
            <a:pPr algn="ctr"/>
            <a:endParaRPr lang="en-US" b="1">
              <a:solidFill>
                <a:srgbClr val="003268"/>
              </a:solidFill>
              <a:cs typeface="Arial"/>
            </a:endParaRPr>
          </a:p>
        </p:txBody>
      </p:sp>
      <p:sp>
        <p:nvSpPr>
          <p:cNvPr id="15" name="TextBox 14">
            <a:extLst>
              <a:ext uri="{FF2B5EF4-FFF2-40B4-BE49-F238E27FC236}">
                <a16:creationId xmlns:a16="http://schemas.microsoft.com/office/drawing/2014/main" id="{8D1AD394-EAA0-86D5-B6BC-D65D2CE99252}"/>
              </a:ext>
            </a:extLst>
          </p:cNvPr>
          <p:cNvSpPr txBox="1"/>
          <p:nvPr/>
        </p:nvSpPr>
        <p:spPr>
          <a:xfrm>
            <a:off x="9080663" y="3251814"/>
            <a:ext cx="231098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3268"/>
                </a:solidFill>
                <a:latin typeface="Arial"/>
                <a:cs typeface="Arial"/>
              </a:rPr>
              <a:t>Results</a:t>
            </a:r>
            <a:endParaRPr lang="en-US"/>
          </a:p>
          <a:p>
            <a:pPr algn="ctr"/>
            <a:r>
              <a:rPr lang="en-US" sz="1600">
                <a:solidFill>
                  <a:srgbClr val="003268"/>
                </a:solidFill>
                <a:latin typeface="Arial"/>
                <a:cs typeface="Arial"/>
              </a:rPr>
              <a:t>Reduced added operational costs, better consumer experience, and maintaining Delta's #1 airline rating</a:t>
            </a:r>
            <a:endParaRPr lang="en-US"/>
          </a:p>
          <a:p>
            <a:pPr algn="ctr"/>
            <a:endParaRPr lang="en-US" b="1">
              <a:solidFill>
                <a:srgbClr val="003268"/>
              </a:solidFill>
              <a:latin typeface="Arial"/>
              <a:cs typeface="Arial"/>
            </a:endParaRPr>
          </a:p>
        </p:txBody>
      </p:sp>
      <p:pic>
        <p:nvPicPr>
          <p:cNvPr id="17" name="Picture 16" descr="File:Delta logo.svg - Wikipedia">
            <a:extLst>
              <a:ext uri="{FF2B5EF4-FFF2-40B4-BE49-F238E27FC236}">
                <a16:creationId xmlns:a16="http://schemas.microsoft.com/office/drawing/2014/main" id="{8676414E-7B22-48BB-88C6-1F0FBCF2EF32}"/>
              </a:ext>
            </a:extLst>
          </p:cNvPr>
          <p:cNvPicPr>
            <a:picLocks noChangeAspect="1"/>
          </p:cNvPicPr>
          <p:nvPr/>
        </p:nvPicPr>
        <p:blipFill>
          <a:blip r:embed="rId12"/>
          <a:stretch>
            <a:fillRect/>
          </a:stretch>
        </p:blipFill>
        <p:spPr>
          <a:xfrm>
            <a:off x="626213" y="944915"/>
            <a:ext cx="4346314" cy="670773"/>
          </a:xfrm>
          <a:prstGeom prst="rect">
            <a:avLst/>
          </a:prstGeom>
        </p:spPr>
      </p:pic>
      <p:pic>
        <p:nvPicPr>
          <p:cNvPr id="3" name="Picture 2" descr="A blue and white logo&#10;&#10;Description automatically generated">
            <a:extLst>
              <a:ext uri="{FF2B5EF4-FFF2-40B4-BE49-F238E27FC236}">
                <a16:creationId xmlns:a16="http://schemas.microsoft.com/office/drawing/2014/main" id="{E56DEFCE-5D4F-D99E-500C-9DD151B647A0}"/>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5328653" y="5277267"/>
            <a:ext cx="1534698" cy="1009152"/>
          </a:xfrm>
          <a:prstGeom prst="rect">
            <a:avLst/>
          </a:prstGeom>
        </p:spPr>
      </p:pic>
    </p:spTree>
    <p:extLst>
      <p:ext uri="{BB962C8B-B14F-4D97-AF65-F5344CB8AC3E}">
        <p14:creationId xmlns:p14="http://schemas.microsoft.com/office/powerpoint/2010/main" val="150756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5E23-0E1D-C5C0-0523-E62009F52116}"/>
              </a:ext>
            </a:extLst>
          </p:cNvPr>
          <p:cNvSpPr>
            <a:spLocks noGrp="1"/>
          </p:cNvSpPr>
          <p:nvPr>
            <p:ph type="title"/>
          </p:nvPr>
        </p:nvSpPr>
        <p:spPr>
          <a:xfrm>
            <a:off x="381000" y="468813"/>
            <a:ext cx="11430000" cy="498598"/>
          </a:xfrm>
        </p:spPr>
        <p:txBody>
          <a:bodyPr/>
          <a:lstStyle/>
          <a:p>
            <a:r>
              <a:rPr lang="en-US">
                <a:latin typeface="Arial"/>
                <a:cs typeface="Arial"/>
              </a:rPr>
              <a:t>Appendix</a:t>
            </a:r>
            <a:endParaRPr lang="en-US">
              <a:cs typeface="Arial"/>
            </a:endParaRPr>
          </a:p>
        </p:txBody>
      </p:sp>
      <p:pic>
        <p:nvPicPr>
          <p:cNvPr id="4" name="Content Placeholder 3" descr="A screenshot of a computer&#10;&#10;Description automatically generated">
            <a:extLst>
              <a:ext uri="{FF2B5EF4-FFF2-40B4-BE49-F238E27FC236}">
                <a16:creationId xmlns:a16="http://schemas.microsoft.com/office/drawing/2014/main" id="{92E04557-67A6-193A-B015-85AD4B6F1CEF}"/>
              </a:ext>
            </a:extLst>
          </p:cNvPr>
          <p:cNvPicPr>
            <a:picLocks noGrp="1" noChangeAspect="1"/>
          </p:cNvPicPr>
          <p:nvPr>
            <p:ph idx="1"/>
          </p:nvPr>
        </p:nvPicPr>
        <p:blipFill>
          <a:blip r:embed="rId2"/>
          <a:stretch>
            <a:fillRect/>
          </a:stretch>
        </p:blipFill>
        <p:spPr>
          <a:xfrm>
            <a:off x="1664688" y="1106925"/>
            <a:ext cx="8181798" cy="5103105"/>
          </a:xfrm>
        </p:spPr>
      </p:pic>
    </p:spTree>
    <p:extLst>
      <p:ext uri="{BB962C8B-B14F-4D97-AF65-F5344CB8AC3E}">
        <p14:creationId xmlns:p14="http://schemas.microsoft.com/office/powerpoint/2010/main" val="2239554356"/>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CC4424F93B954DBA6119B8EAD440AB" ma:contentTypeVersion="4" ma:contentTypeDescription="Create a new document." ma:contentTypeScope="" ma:versionID="3fddbbd1d3dec55fccbf286a59b3e31c">
  <xsd:schema xmlns:xsd="http://www.w3.org/2001/XMLSchema" xmlns:xs="http://www.w3.org/2001/XMLSchema" xmlns:p="http://schemas.microsoft.com/office/2006/metadata/properties" xmlns:ns2="d7e0b388-c321-4fde-a5a8-20188b95bad2" targetNamespace="http://schemas.microsoft.com/office/2006/metadata/properties" ma:root="true" ma:fieldsID="7f60718769189ba2e2d08ae78f2218cb" ns2:_="">
    <xsd:import namespace="d7e0b388-c321-4fde-a5a8-20188b95bad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e0b388-c321-4fde-a5a8-20188b95ba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F93651-CCEB-47E2-8D4D-E3B77E430BD3}">
  <ds:schemaRefs>
    <ds:schemaRef ds:uri="http://schemas.microsoft.com/sharepoint/v3/contenttype/forms"/>
  </ds:schemaRefs>
</ds:datastoreItem>
</file>

<file path=customXml/itemProps2.xml><?xml version="1.0" encoding="utf-8"?>
<ds:datastoreItem xmlns:ds="http://schemas.openxmlformats.org/officeDocument/2006/customXml" ds:itemID="{9C65CEDC-4496-441F-85F1-A64159FB2268}">
  <ds:schemaRefs>
    <ds:schemaRef ds:uri="d7e0b388-c321-4fde-a5a8-20188b95ba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FB5698-411C-4D53-A1C2-5FD5ED96979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10</Slides>
  <Notes>2</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MAT008_Robinson_PPT_template_20160817_1e</vt:lpstr>
      <vt:lpstr>Delta Delays</vt:lpstr>
      <vt:lpstr>Meet the Team</vt:lpstr>
      <vt:lpstr>Business Problem</vt:lpstr>
      <vt:lpstr>Explored Use Cases</vt:lpstr>
      <vt:lpstr>Chosen Use Case</vt:lpstr>
      <vt:lpstr>Seasonality</vt:lpstr>
      <vt:lpstr>Flight Timing</vt:lpstr>
      <vt:lpstr>PowerPoint Presentation</vt:lpstr>
      <vt:lpstr>Appendix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H1– Cover Headline Can Be Two Lines</dc:title>
  <dc:creator>CHARITY EKPO</dc:creator>
  <cp:revision>2</cp:revision>
  <dcterms:created xsi:type="dcterms:W3CDTF">2020-09-25T14:57:05Z</dcterms:created>
  <dcterms:modified xsi:type="dcterms:W3CDTF">2024-12-15T01:47:53Z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0x01010051CC4424F93B954DBA6119B8EAD440AB</vt:lpwstr>
  </property>
</Properties>
</file>